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41" r:id="rId2"/>
    <p:sldId id="342" r:id="rId3"/>
    <p:sldId id="516" r:id="rId4"/>
    <p:sldId id="517" r:id="rId5"/>
    <p:sldId id="590" r:id="rId6"/>
    <p:sldId id="558" r:id="rId7"/>
    <p:sldId id="589" r:id="rId8"/>
    <p:sldId id="568" r:id="rId9"/>
    <p:sldId id="559" r:id="rId10"/>
    <p:sldId id="569" r:id="rId11"/>
    <p:sldId id="633" r:id="rId12"/>
    <p:sldId id="591" r:id="rId13"/>
    <p:sldId id="592" r:id="rId14"/>
    <p:sldId id="570" r:id="rId15"/>
    <p:sldId id="593" r:id="rId16"/>
    <p:sldId id="594" r:id="rId17"/>
    <p:sldId id="595" r:id="rId18"/>
    <p:sldId id="596" r:id="rId19"/>
    <p:sldId id="567" r:id="rId20"/>
    <p:sldId id="597" r:id="rId21"/>
    <p:sldId id="599" r:id="rId22"/>
    <p:sldId id="606" r:id="rId23"/>
    <p:sldId id="600" r:id="rId24"/>
    <p:sldId id="598" r:id="rId25"/>
    <p:sldId id="573" r:id="rId26"/>
    <p:sldId id="601" r:id="rId27"/>
    <p:sldId id="585" r:id="rId28"/>
    <p:sldId id="587" r:id="rId29"/>
    <p:sldId id="617" r:id="rId30"/>
    <p:sldId id="586" r:id="rId31"/>
    <p:sldId id="618" r:id="rId32"/>
    <p:sldId id="630" r:id="rId33"/>
    <p:sldId id="631" r:id="rId34"/>
    <p:sldId id="635" r:id="rId35"/>
    <p:sldId id="602" r:id="rId36"/>
    <p:sldId id="575" r:id="rId37"/>
    <p:sldId id="564" r:id="rId38"/>
    <p:sldId id="578" r:id="rId39"/>
    <p:sldId id="579" r:id="rId40"/>
    <p:sldId id="574" r:id="rId41"/>
    <p:sldId id="576" r:id="rId42"/>
    <p:sldId id="607" r:id="rId43"/>
    <p:sldId id="636" r:id="rId44"/>
    <p:sldId id="637" r:id="rId45"/>
    <p:sldId id="608" r:id="rId46"/>
    <p:sldId id="580" r:id="rId47"/>
    <p:sldId id="581" r:id="rId48"/>
    <p:sldId id="583" r:id="rId49"/>
    <p:sldId id="603" r:id="rId50"/>
    <p:sldId id="604" r:id="rId51"/>
    <p:sldId id="614" r:id="rId52"/>
    <p:sldId id="616" r:id="rId53"/>
    <p:sldId id="615" r:id="rId54"/>
    <p:sldId id="632" r:id="rId55"/>
    <p:sldId id="638" r:id="rId56"/>
    <p:sldId id="639" r:id="rId57"/>
    <p:sldId id="611" r:id="rId58"/>
    <p:sldId id="610" r:id="rId59"/>
    <p:sldId id="609" r:id="rId60"/>
    <p:sldId id="612" r:id="rId61"/>
    <p:sldId id="613" r:id="rId62"/>
    <p:sldId id="619" r:id="rId63"/>
    <p:sldId id="620" r:id="rId64"/>
    <p:sldId id="621" r:id="rId65"/>
    <p:sldId id="622" r:id="rId66"/>
    <p:sldId id="623" r:id="rId67"/>
    <p:sldId id="625" r:id="rId68"/>
    <p:sldId id="626" r:id="rId69"/>
    <p:sldId id="628" r:id="rId70"/>
    <p:sldId id="629" r:id="rId71"/>
    <p:sldId id="624" r:id="rId72"/>
    <p:sldId id="605" r:id="rId73"/>
    <p:sldId id="556" r:id="rId7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5"/>
    <p:restoredTop sz="94643"/>
  </p:normalViewPr>
  <p:slideViewPr>
    <p:cSldViewPr showGuides="1">
      <p:cViewPr varScale="1">
        <p:scale>
          <a:sx n="120" d="100"/>
          <a:sy n="120" d="100"/>
        </p:scale>
        <p:origin x="1664" y="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E87875E-BE80-9745-B369-4F4A7AB5E016}" type="datetime1">
              <a:rPr lang="en-US"/>
              <a:pPr>
                <a:defRPr/>
              </a:pPr>
              <a:t>6/18/18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4961A077-CBFC-8247-8C5F-B9A3C2BF5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17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3D7B332-3177-764B-A596-DBF05F42396E}" type="datetime1">
              <a:rPr lang="en-US"/>
              <a:pPr>
                <a:defRPr/>
              </a:pPr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F3969550-FBCF-404B-9FAA-7B1DCDF2C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9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17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61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20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65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71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96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04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92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76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76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22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67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00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7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4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1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60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71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28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05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69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17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7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486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16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58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920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2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55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6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79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518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274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88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796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866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52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32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5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939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05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027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94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892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893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908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034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146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6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978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276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809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713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128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567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05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293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521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215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6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4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29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3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3" name="Picture 7" descr="bioinformatics.ca-logo-white-tex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82775"/>
            <a:ext cx="119221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90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Module 3: Introduction</a:t>
            </a:r>
            <a:r>
              <a:rPr lang="en-US" sz="2000" b="1" baseline="0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to WGBS and analysis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Module 3: Introduction</a:t>
            </a:r>
            <a:r>
              <a:rPr lang="en-US" sz="2000" b="1" baseline="0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to WGBS and analysis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Module 3: Introduction</a:t>
            </a:r>
            <a:r>
              <a:rPr lang="en-US" sz="2000" b="1" baseline="0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to WGBS and analysis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Module 3: Introduction</a:t>
            </a:r>
            <a:r>
              <a:rPr lang="en-US" sz="2000" b="1" baseline="0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to WGBS and analysis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5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FECFAEAF-3726-E641-9B5B-3F8EA05B09A3}" type="datetime1">
              <a:rPr lang="en-US"/>
              <a:pPr>
                <a:defRPr/>
              </a:pPr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18C1412E-69E1-864D-A0DF-94DDC7C80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encodeproject.org/wgb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286000"/>
            <a:ext cx="7772400" cy="1447800"/>
          </a:xfrm>
        </p:spPr>
        <p:txBody>
          <a:bodyPr/>
          <a:lstStyle/>
          <a:p>
            <a:pPr eaLnBrk="1" hangingPunct="1"/>
            <a:r>
              <a:rPr lang="en-US" b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Canadian Bioinformatics Workshops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182688" y="3695700"/>
            <a:ext cx="6778625" cy="1927225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www.bioinformatics.ca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Bisulphite</a:t>
            </a:r>
            <a:r>
              <a:rPr lang="en-US" dirty="0" smtClean="0"/>
              <a:t> treatment</a:t>
            </a:r>
            <a:endParaRPr lang="en-US" dirty="0"/>
          </a:p>
        </p:txBody>
      </p:sp>
      <p:pic>
        <p:nvPicPr>
          <p:cNvPr id="9" name="Picture 8" descr="Screen Shot 2016-06-15 at 9.2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"/>
          <a:stretch/>
        </p:blipFill>
        <p:spPr>
          <a:xfrm>
            <a:off x="1403648" y="1412776"/>
            <a:ext cx="6480720" cy="44267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64288" y="5877272"/>
            <a:ext cx="1382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wikipedia.org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96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Bisulphite</a:t>
            </a:r>
            <a:r>
              <a:rPr lang="en-US" dirty="0" smtClean="0"/>
              <a:t> </a:t>
            </a:r>
            <a:r>
              <a:rPr lang="en-US" dirty="0" smtClean="0"/>
              <a:t>treatment (II)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76256" y="5877272"/>
            <a:ext cx="2007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www.epigentek.com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20900"/>
            <a:ext cx="57785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Bisulphite</a:t>
            </a:r>
            <a:r>
              <a:rPr lang="en-US" dirty="0" smtClean="0"/>
              <a:t> microarrays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 preparation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Bisulfite conversion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Hybridization onto microarray </a:t>
            </a:r>
            <a:r>
              <a:rPr lang="en-US" dirty="0" smtClean="0"/>
              <a:t>(e.g. Illumina </a:t>
            </a:r>
            <a:r>
              <a:rPr lang="en-US" dirty="0" smtClean="0"/>
              <a:t>450K, </a:t>
            </a:r>
            <a:r>
              <a:rPr lang="en-US" dirty="0" err="1" smtClean="0"/>
              <a:t>MethylationEPIC</a:t>
            </a:r>
            <a:r>
              <a:rPr lang="en-US" dirty="0" smtClean="0"/>
              <a:t> (850K))</a:t>
            </a:r>
            <a:endParaRPr lang="en-US" dirty="0" smtClean="0"/>
          </a:p>
          <a:p>
            <a:r>
              <a:rPr lang="en-US" dirty="0" smtClean="0"/>
              <a:t>Data normalization and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3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Methylation profile with microarray</a:t>
            </a:r>
            <a:endParaRPr lang="en-US" dirty="0"/>
          </a:p>
        </p:txBody>
      </p:sp>
      <p:pic>
        <p:nvPicPr>
          <p:cNvPr id="5" name="Picture 4" descr="Screen Shot 2016-06-16 at 8.07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8859206" cy="32639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136" y="5949280"/>
            <a:ext cx="2887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 et al., </a:t>
            </a:r>
            <a:r>
              <a:rPr lang="en-US" sz="1600" i="1" dirty="0" smtClean="0"/>
              <a:t>Nat Biotech</a:t>
            </a:r>
            <a:r>
              <a:rPr lang="en-US" sz="1600" dirty="0" smtClean="0"/>
              <a:t>,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350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</a:t>
            </a:r>
            <a:r>
              <a:rPr lang="en-US" dirty="0" err="1" smtClean="0"/>
              <a:t>bisulphite</a:t>
            </a:r>
            <a:r>
              <a:rPr lang="en-US" dirty="0" smtClean="0"/>
              <a:t> microarray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6136" y="5949280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  <p:pic>
        <p:nvPicPr>
          <p:cNvPr id="7" name="Picture 6" descr="Screen Shot 2016-06-15 at 9.4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8779501" cy="37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Enrichment-based: </a:t>
            </a:r>
            <a:r>
              <a:rPr lang="en-US" dirty="0" err="1" smtClean="0"/>
              <a:t>MeDIP-seq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Sonification</a:t>
            </a:r>
            <a:r>
              <a:rPr lang="en-US" dirty="0" smtClean="0"/>
              <a:t> of DNA</a:t>
            </a:r>
          </a:p>
          <a:p>
            <a:r>
              <a:rPr lang="en-US" dirty="0" smtClean="0"/>
              <a:t>Library preparation</a:t>
            </a:r>
          </a:p>
          <a:p>
            <a:r>
              <a:rPr lang="en-US" dirty="0" smtClean="0"/>
              <a:t>Denaturation </a:t>
            </a:r>
            <a:endParaRPr lang="en-US" dirty="0"/>
          </a:p>
          <a:p>
            <a:r>
              <a:rPr lang="en-US" dirty="0" smtClean="0">
                <a:solidFill>
                  <a:srgbClr val="CA0000"/>
                </a:solidFill>
              </a:rPr>
              <a:t>Enrichment with antibody for 5-methylcytosine</a:t>
            </a:r>
          </a:p>
          <a:p>
            <a:r>
              <a:rPr lang="en-US" dirty="0" smtClean="0"/>
              <a:t>Library </a:t>
            </a:r>
            <a:r>
              <a:rPr lang="en-US" dirty="0"/>
              <a:t>a</a:t>
            </a:r>
            <a:r>
              <a:rPr lang="en-US" dirty="0" smtClean="0"/>
              <a:t>mplification</a:t>
            </a:r>
          </a:p>
          <a:p>
            <a:r>
              <a:rPr lang="en-US" dirty="0" smtClean="0"/>
              <a:t>High-throughput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Enrichment-based: </a:t>
            </a:r>
            <a:r>
              <a:rPr lang="en-US" dirty="0" err="1" smtClean="0"/>
              <a:t>MethylCap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Sonification</a:t>
            </a:r>
            <a:r>
              <a:rPr lang="en-US" dirty="0" smtClean="0"/>
              <a:t> of DNA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Enrichment with methyl-binding domain </a:t>
            </a:r>
            <a:r>
              <a:rPr lang="en-US" dirty="0" smtClean="0">
                <a:solidFill>
                  <a:srgbClr val="C00000"/>
                </a:solidFill>
              </a:rPr>
              <a:t>protein (</a:t>
            </a:r>
            <a:r>
              <a:rPr lang="en-US" dirty="0" smtClean="0">
                <a:solidFill>
                  <a:srgbClr val="C00000"/>
                </a:solidFill>
              </a:rPr>
              <a:t>the </a:t>
            </a:r>
            <a:r>
              <a:rPr lang="en-US" dirty="0">
                <a:solidFill>
                  <a:srgbClr val="C00000"/>
                </a:solidFill>
              </a:rPr>
              <a:t>MBD domain of </a:t>
            </a:r>
            <a:r>
              <a:rPr lang="en-US" dirty="0" smtClean="0">
                <a:solidFill>
                  <a:srgbClr val="C00000"/>
                </a:solidFill>
              </a:rPr>
              <a:t>MeCP2)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Washing and elution</a:t>
            </a:r>
          </a:p>
          <a:p>
            <a:r>
              <a:rPr lang="en-US" dirty="0" smtClean="0"/>
              <a:t>Library preparation and amplification</a:t>
            </a:r>
          </a:p>
          <a:p>
            <a:r>
              <a:rPr lang="en-US" dirty="0" smtClean="0"/>
              <a:t>High-throughput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Enrichment-based: RRBS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A0000"/>
                </a:solidFill>
              </a:rPr>
              <a:t>Digestion with </a:t>
            </a:r>
            <a:r>
              <a:rPr lang="en-US" dirty="0" smtClean="0">
                <a:solidFill>
                  <a:srgbClr val="CA0000"/>
                </a:solidFill>
              </a:rPr>
              <a:t>the </a:t>
            </a:r>
            <a:r>
              <a:rPr lang="en-US" dirty="0" err="1" smtClean="0">
                <a:solidFill>
                  <a:srgbClr val="CA0000"/>
                </a:solidFill>
              </a:rPr>
              <a:t>MspI</a:t>
            </a:r>
            <a:r>
              <a:rPr lang="en-US" dirty="0" smtClean="0">
                <a:solidFill>
                  <a:srgbClr val="CA0000"/>
                </a:solidFill>
              </a:rPr>
              <a:t> restriction enzyme</a:t>
            </a:r>
            <a:endParaRPr lang="en-US" dirty="0" smtClean="0">
              <a:solidFill>
                <a:srgbClr val="CA0000"/>
              </a:solidFill>
            </a:endParaRPr>
          </a:p>
          <a:p>
            <a:r>
              <a:rPr lang="en-US" dirty="0" smtClean="0"/>
              <a:t>Library preparation</a:t>
            </a:r>
          </a:p>
          <a:p>
            <a:r>
              <a:rPr lang="en-US" dirty="0" smtClean="0"/>
              <a:t>Gel-based size selection </a:t>
            </a:r>
            <a:endParaRPr lang="en-US" dirty="0"/>
          </a:p>
          <a:p>
            <a:r>
              <a:rPr lang="en-US" dirty="0" smtClean="0">
                <a:solidFill>
                  <a:srgbClr val="CA0000"/>
                </a:solidFill>
              </a:rPr>
              <a:t>Bisulfite treatment</a:t>
            </a:r>
          </a:p>
          <a:p>
            <a:r>
              <a:rPr lang="en-US" dirty="0" smtClean="0"/>
              <a:t>Library amplification</a:t>
            </a:r>
          </a:p>
          <a:p>
            <a:r>
              <a:rPr lang="en-US" dirty="0" smtClean="0"/>
              <a:t>High-throughput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Enrichment-based methylation profiles</a:t>
            </a:r>
            <a:endParaRPr lang="en-US" dirty="0"/>
          </a:p>
        </p:txBody>
      </p:sp>
      <p:pic>
        <p:nvPicPr>
          <p:cNvPr id="4" name="Picture 3" descr="Screen Shot 2016-06-16 at 8.16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07" y="1196752"/>
            <a:ext cx="5420705" cy="51257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4328" y="5406315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Bock et al., </a:t>
            </a:r>
            <a:r>
              <a:rPr lang="en-US" sz="1600" i="1" dirty="0" smtClean="0"/>
              <a:t>Nat Biotech</a:t>
            </a:r>
            <a:r>
              <a:rPr lang="en-US" sz="1600" dirty="0" smtClean="0"/>
              <a:t>,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23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enrichment-based data</a:t>
            </a:r>
            <a:endParaRPr lang="en-US" dirty="0"/>
          </a:p>
        </p:txBody>
      </p:sp>
      <p:pic>
        <p:nvPicPr>
          <p:cNvPr id="4" name="Picture 3" descr="Screen Shot 2016-06-15 at 9.46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"/>
          <a:stretch/>
        </p:blipFill>
        <p:spPr>
          <a:xfrm>
            <a:off x="316166" y="1772816"/>
            <a:ext cx="8504306" cy="33811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6136" y="5949280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160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6D23BA9-5070-0648-A3DA-E6039966856F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10242" name="Date Placeholder 2"/>
          <p:cNvSpPr txBox="1">
            <a:spLocks noGrp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Module #: Title of Module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0244" name="Content Placeholder 9" descr="Picture 1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3025"/>
            <a:ext cx="6858000" cy="6734175"/>
          </a:xfrm>
        </p:spPr>
      </p:pic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endParaRPr 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in coverage</a:t>
            </a:r>
            <a:endParaRPr lang="en-US" dirty="0"/>
          </a:p>
        </p:txBody>
      </p:sp>
      <p:pic>
        <p:nvPicPr>
          <p:cNvPr id="4" name="Picture 3" descr="Screen Shot 2016-06-16 at 8.24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8" y="1484784"/>
            <a:ext cx="7726474" cy="4191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6136" y="5949280"/>
            <a:ext cx="2887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 et al., </a:t>
            </a:r>
            <a:r>
              <a:rPr lang="en-US" sz="1600" i="1" dirty="0" smtClean="0"/>
              <a:t>Nat Biotech</a:t>
            </a:r>
            <a:r>
              <a:rPr lang="en-US" sz="1600" dirty="0" smtClean="0"/>
              <a:t>,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465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Genomic DNA </a:t>
            </a:r>
            <a:r>
              <a:rPr lang="en-US" dirty="0" smtClean="0"/>
              <a:t>Isolation</a:t>
            </a:r>
          </a:p>
          <a:p>
            <a:r>
              <a:rPr lang="en-US" dirty="0"/>
              <a:t>Bisulfite </a:t>
            </a:r>
            <a:r>
              <a:rPr lang="en-US" dirty="0" smtClean="0"/>
              <a:t>treatment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Library preparation</a:t>
            </a:r>
          </a:p>
          <a:p>
            <a:r>
              <a:rPr lang="en-US" dirty="0"/>
              <a:t>High-throughput </a:t>
            </a:r>
            <a:r>
              <a:rPr lang="en-US" dirty="0" smtClean="0"/>
              <a:t>sequencing (</a:t>
            </a:r>
            <a:r>
              <a:rPr lang="en-US" dirty="0" smtClean="0">
                <a:solidFill>
                  <a:srgbClr val="CA0000"/>
                </a:solidFill>
              </a:rPr>
              <a:t>$$$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</a:t>
            </a:r>
            <a:r>
              <a:rPr lang="en-US" dirty="0"/>
              <a:t>-based: MCC-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Genomic DNA Isolation</a:t>
            </a:r>
          </a:p>
          <a:p>
            <a:r>
              <a:rPr lang="en-US" dirty="0" smtClean="0"/>
              <a:t>Library preparation</a:t>
            </a:r>
          </a:p>
          <a:p>
            <a:r>
              <a:rPr lang="en-US" dirty="0" smtClean="0"/>
              <a:t>Bisulfite treatment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Capture of targeted DNA-fragments</a:t>
            </a:r>
          </a:p>
          <a:p>
            <a:r>
              <a:rPr lang="en-US" dirty="0" smtClean="0"/>
              <a:t>High-throughput sequencing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8144" y="5949280"/>
            <a:ext cx="2807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Allum</a:t>
            </a:r>
            <a:r>
              <a:rPr lang="en-US" sz="1600" dirty="0" smtClean="0"/>
              <a:t> et al. </a:t>
            </a:r>
            <a:r>
              <a:rPr lang="en-US" sz="1600" i="1" dirty="0" smtClean="0"/>
              <a:t>Nat </a:t>
            </a:r>
            <a:r>
              <a:rPr lang="en-US" sz="1600" i="1" dirty="0" err="1" smtClean="0"/>
              <a:t>Comm</a:t>
            </a:r>
            <a:r>
              <a:rPr lang="en-US" sz="1600" dirty="0" smtClean="0"/>
              <a:t>, 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96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Tools for processing WGBS (and other BS-</a:t>
            </a:r>
            <a:r>
              <a:rPr lang="en-US" sz="3200" dirty="0" err="1" smtClean="0"/>
              <a:t>seq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Picture 3" descr="Screen Shot 2016-06-15 at 9.14.5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9"/>
          <a:stretch/>
        </p:blipFill>
        <p:spPr>
          <a:xfrm>
            <a:off x="1043608" y="1417638"/>
            <a:ext cx="7056784" cy="4036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0152" y="5480938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049551" y="581234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GEMBS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2123728" y="5827731"/>
            <a:ext cx="5814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www.biorxiv.org</a:t>
            </a:r>
            <a:r>
              <a:rPr lang="en-US" sz="1600" dirty="0"/>
              <a:t>/content/early/2017/10/11/201988</a:t>
            </a:r>
          </a:p>
        </p:txBody>
      </p:sp>
    </p:spTree>
    <p:extLst>
      <p:ext uri="{BB962C8B-B14F-4D97-AF65-F5344CB8AC3E}">
        <p14:creationId xmlns:p14="http://schemas.microsoft.com/office/powerpoint/2010/main" val="37803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Microarray/enrichment-based/WGBS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All provide accurate DNA methylation measurements</a:t>
            </a:r>
          </a:p>
          <a:p>
            <a:r>
              <a:rPr lang="en-US" sz="2400" dirty="0"/>
              <a:t>Microarrays </a:t>
            </a:r>
            <a:r>
              <a:rPr lang="en-US" sz="2400" dirty="0" smtClean="0"/>
              <a:t>typically have lower-costs and provide accurate measurements across a large number of </a:t>
            </a:r>
            <a:r>
              <a:rPr lang="en-US" sz="2400" dirty="0" err="1" smtClean="0"/>
              <a:t>CpGs</a:t>
            </a:r>
            <a:r>
              <a:rPr lang="en-US" sz="2400" dirty="0" smtClean="0"/>
              <a:t> targeting important regions (promoters, </a:t>
            </a:r>
            <a:r>
              <a:rPr lang="en-US" sz="2400" dirty="0" err="1" smtClean="0"/>
              <a:t>CpG</a:t>
            </a:r>
            <a:r>
              <a:rPr lang="en-US" sz="2400" dirty="0" smtClean="0"/>
              <a:t> islands)</a:t>
            </a:r>
            <a:endParaRPr lang="en-US" sz="2400" dirty="0"/>
          </a:p>
          <a:p>
            <a:r>
              <a:rPr lang="en-US" sz="2400" dirty="0" smtClean="0"/>
              <a:t>Enrichment-based methods (e.g. </a:t>
            </a:r>
            <a:r>
              <a:rPr lang="en-US" sz="2400" dirty="0" err="1" smtClean="0"/>
              <a:t>MeDIP-seq</a:t>
            </a:r>
            <a:r>
              <a:rPr lang="en-US" sz="2400" dirty="0" smtClean="0"/>
              <a:t>, </a:t>
            </a:r>
            <a:r>
              <a:rPr lang="en-US" sz="2400" dirty="0" err="1" smtClean="0"/>
              <a:t>MethylCap</a:t>
            </a:r>
            <a:r>
              <a:rPr lang="en-US" sz="2400" dirty="0" smtClean="0"/>
              <a:t>) have relatively low-resolution and can be a challenge to analyze/normalize</a:t>
            </a:r>
          </a:p>
          <a:p>
            <a:r>
              <a:rPr lang="en-US" sz="2400" dirty="0" smtClean="0"/>
              <a:t>Bisulfite-based methods (e.g. RRBS, MCC-</a:t>
            </a:r>
            <a:r>
              <a:rPr lang="en-US" sz="2400" dirty="0" err="1" smtClean="0"/>
              <a:t>Seq</a:t>
            </a:r>
            <a:r>
              <a:rPr lang="en-US" sz="2400" dirty="0" smtClean="0"/>
              <a:t> and WGBS) provide absolute DNA measurements at a based-pair resolution</a:t>
            </a:r>
          </a:p>
          <a:p>
            <a:r>
              <a:rPr lang="en-US" sz="2400" dirty="0" smtClean="0"/>
              <a:t>WGBS </a:t>
            </a:r>
            <a:r>
              <a:rPr lang="en-US" sz="2400" dirty="0" smtClean="0"/>
              <a:t>remains expensive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461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738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>
                <a:solidFill>
                  <a:srgbClr val="CA0000"/>
                </a:solidFill>
              </a:rPr>
              <a:t>Processing of bisulfite-sequencing data:</a:t>
            </a:r>
          </a:p>
          <a:p>
            <a:pPr lvl="1"/>
            <a:r>
              <a:rPr lang="en-US" sz="2000" dirty="0">
                <a:solidFill>
                  <a:srgbClr val="CA0000"/>
                </a:solidFill>
              </a:rPr>
              <a:t>Quality </a:t>
            </a:r>
            <a:r>
              <a:rPr lang="en-US" sz="2000" dirty="0" smtClean="0">
                <a:solidFill>
                  <a:srgbClr val="CA0000"/>
                </a:solidFill>
              </a:rPr>
              <a:t>control and pre-processing</a:t>
            </a:r>
            <a:endParaRPr lang="en-US" sz="2000" dirty="0">
              <a:solidFill>
                <a:srgbClr val="CA0000"/>
              </a:solidFill>
            </a:endParaRPr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02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quality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you start an analysis, it’s very important to look at your raw data!</a:t>
            </a:r>
          </a:p>
          <a:p>
            <a:r>
              <a:rPr lang="en-US" dirty="0" smtClean="0"/>
              <a:t>Are all of your samples sequenced using the same protocol and instruments?</a:t>
            </a:r>
          </a:p>
          <a:p>
            <a:r>
              <a:rPr lang="en-US" dirty="0" smtClean="0"/>
              <a:t>Are there any technical issues affecting some of the samples?</a:t>
            </a:r>
          </a:p>
          <a:p>
            <a:r>
              <a:rPr lang="en-US" dirty="0" smtClean="0"/>
              <a:t>This is especially important if you plan to compare different samples or different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ad1_s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37076"/>
            <a:ext cx="1557784" cy="3160076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1547664" y="2672916"/>
            <a:ext cx="4248472" cy="6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FastQC</a:t>
            </a:r>
            <a:r>
              <a:rPr lang="en-US" dirty="0" smtClean="0"/>
              <a:t> on read 1</a:t>
            </a:r>
            <a:endParaRPr lang="en-US" dirty="0"/>
          </a:p>
        </p:txBody>
      </p:sp>
      <p:pic>
        <p:nvPicPr>
          <p:cNvPr id="5" name="Picture 4" descr="per_tile_qual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77072"/>
            <a:ext cx="3051339" cy="221915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per_base_qual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04863"/>
            <a:ext cx="3096344" cy="22518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read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18" y="1484784"/>
            <a:ext cx="3250402" cy="16561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1331640" y="2312876"/>
            <a:ext cx="1070078" cy="108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5" idx="0"/>
          </p:cNvCxnSpPr>
          <p:nvPr/>
        </p:nvCxnSpPr>
        <p:spPr>
          <a:xfrm>
            <a:off x="1547664" y="2852936"/>
            <a:ext cx="2533782" cy="122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83375" y="5246688"/>
            <a:ext cx="1423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Very good!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04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QC: Base Composition</a:t>
            </a:r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276872"/>
            <a:ext cx="3846404" cy="288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8"/>
          <p:cNvSpPr txBox="1"/>
          <p:nvPr/>
        </p:nvSpPr>
        <p:spPr>
          <a:xfrm>
            <a:off x="6042195" y="181512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RRBS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4" y="2273511"/>
            <a:ext cx="3844909" cy="2883681"/>
          </a:xfrm>
          <a:prstGeom prst="rect">
            <a:avLst/>
          </a:prstGeom>
        </p:spPr>
      </p:pic>
      <p:sp>
        <p:nvSpPr>
          <p:cNvPr id="11" name="Textfeld 8"/>
          <p:cNvSpPr txBox="1"/>
          <p:nvPr/>
        </p:nvSpPr>
        <p:spPr>
          <a:xfrm>
            <a:off x="1903531" y="1815120"/>
            <a:ext cx="1125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WGBS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932040" y="5805264"/>
            <a:ext cx="3799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Felix </a:t>
            </a:r>
            <a:r>
              <a:rPr lang="en-GB" sz="1600" dirty="0" smtClean="0"/>
              <a:t>Krueger</a:t>
            </a:r>
            <a:r>
              <a:rPr lang="en-US" sz="1600" dirty="0" smtClean="0"/>
              <a:t>, </a:t>
            </a:r>
            <a:r>
              <a:rPr lang="en-US" sz="1600" dirty="0" err="1" smtClean="0"/>
              <a:t>Babraham</a:t>
            </a:r>
            <a:r>
              <a:rPr lang="en-US" sz="1600" dirty="0" smtClean="0"/>
              <a:t> Bioinformatics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7499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1266" name="Title 1"/>
          <p:cNvSpPr txBox="1">
            <a:spLocks/>
          </p:cNvSpPr>
          <p:nvPr/>
        </p:nvSpPr>
        <p:spPr bwMode="auto">
          <a:xfrm>
            <a:off x="603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Module 3</a:t>
            </a: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Introduction to WGBS and analysis</a:t>
            </a:r>
            <a:endParaRPr lang="en-US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1600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Guillaume Bourque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 err="1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Epigenomic</a:t>
            </a: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 Data Analysis </a:t>
            </a:r>
            <a:endParaRPr lang="en-US" sz="16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4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June </a:t>
            </a: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18-19, 2018</a:t>
            </a:r>
            <a:endParaRPr lang="en-US" sz="14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</p:txBody>
      </p:sp>
      <p:pic>
        <p:nvPicPr>
          <p:cNvPr id="4" name="Picture 3" descr="bioinformatics-c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76" y="3066602"/>
            <a:ext cx="2016224" cy="866454"/>
          </a:xfrm>
          <a:prstGeom prst="rect">
            <a:avLst/>
          </a:prstGeom>
        </p:spPr>
      </p:pic>
      <p:pic>
        <p:nvPicPr>
          <p:cNvPr id="7" name="Picture 6" descr="c3g_big_cro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4321148"/>
            <a:ext cx="2555776" cy="764036"/>
          </a:xfrm>
          <a:prstGeom prst="rect">
            <a:avLst/>
          </a:prstGeom>
        </p:spPr>
      </p:pic>
      <p:pic>
        <p:nvPicPr>
          <p:cNvPr id="8" name="Picture 4" descr="https://upload.wikimedia.org/wikipedia/en/thumb/2/2e/McGill_Wordmark.svg/1280px-McGill_Wordmark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5973" y="5531678"/>
            <a:ext cx="2088231" cy="493544"/>
          </a:xfrm>
          <a:prstGeom prst="rect">
            <a:avLst/>
          </a:prstGeom>
          <a:noFill/>
        </p:spPr>
      </p:pic>
      <p:pic>
        <p:nvPicPr>
          <p:cNvPr id="9" name="Picture 8" descr="nm.2305-F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0" b="50265"/>
          <a:stretch/>
        </p:blipFill>
        <p:spPr>
          <a:xfrm>
            <a:off x="1285117" y="3284984"/>
            <a:ext cx="364692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Simple trimming: The method scans from the </a:t>
            </a:r>
            <a:r>
              <a:rPr lang="en-US" sz="2000" dirty="0" smtClean="0"/>
              <a:t>5’ </a:t>
            </a:r>
            <a:r>
              <a:rPr lang="en-US" sz="2000" dirty="0"/>
              <a:t>end of each read. As soon as it detects a position with quality scores below a preset threshold, it discards this position and the remaining </a:t>
            </a:r>
            <a:r>
              <a:rPr lang="en-US" sz="2000" dirty="0" smtClean="0"/>
              <a:t>positions </a:t>
            </a:r>
            <a:r>
              <a:rPr lang="en-US" sz="2000" dirty="0"/>
              <a:t>at the </a:t>
            </a:r>
            <a:r>
              <a:rPr lang="en-US" sz="2000" dirty="0" smtClean="0"/>
              <a:t>3’ end </a:t>
            </a:r>
            <a:r>
              <a:rPr lang="en-US" sz="2000" dirty="0"/>
              <a:t>of the read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Dynamic trimming (window based): The method searches for the longest stretch of positions (window) in each read such that the quality scores of each position in the window exceed a preset </a:t>
            </a:r>
            <a:r>
              <a:rPr lang="en-US" sz="2000" dirty="0" smtClean="0"/>
              <a:t>threshold. </a:t>
            </a:r>
            <a:endParaRPr lang="en-US" sz="2000" dirty="0"/>
          </a:p>
          <a:p>
            <a:r>
              <a:rPr lang="en-US" sz="2000" dirty="0"/>
              <a:t>Mott trimming (running sum): The method starts from the </a:t>
            </a:r>
            <a:r>
              <a:rPr lang="en-US" sz="2000" dirty="0" smtClean="0"/>
              <a:t>3’ </a:t>
            </a:r>
            <a:r>
              <a:rPr lang="en-US" sz="2000" dirty="0"/>
              <a:t>end of each read, subtracts a preset cutoff quality score from the quality score at each position and adds the remainder to a </a:t>
            </a:r>
            <a:r>
              <a:rPr lang="en-US" sz="2000" dirty="0" smtClean="0"/>
              <a:t>cumulative </a:t>
            </a:r>
            <a:r>
              <a:rPr lang="en-US" sz="2000" dirty="0"/>
              <a:t>score at the position. The </a:t>
            </a:r>
            <a:r>
              <a:rPr lang="en-US" sz="2000" dirty="0" smtClean="0"/>
              <a:t>3’ </a:t>
            </a:r>
            <a:r>
              <a:rPr lang="en-US" sz="2000" dirty="0"/>
              <a:t>portion of the read starting from the position with the minimum cumulative score is </a:t>
            </a:r>
            <a:r>
              <a:rPr lang="en-US" sz="2000" dirty="0" smtClean="0"/>
              <a:t>trimmed.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77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Removing poor quality </a:t>
            </a:r>
            <a:r>
              <a:rPr lang="en-GB" b="1" dirty="0" err="1" smtClean="0"/>
              <a:t>basecalls</a:t>
            </a:r>
            <a:endParaRPr lang="en-GB" b="1" dirty="0"/>
          </a:p>
        </p:txBody>
      </p:sp>
      <p:pic>
        <p:nvPicPr>
          <p:cNvPr id="6" name="Bild 2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84784"/>
            <a:ext cx="5330413" cy="413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932040" y="5805264"/>
            <a:ext cx="3799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Felix </a:t>
            </a:r>
            <a:r>
              <a:rPr lang="en-GB" sz="1600" dirty="0" smtClean="0"/>
              <a:t>Krueger</a:t>
            </a:r>
            <a:r>
              <a:rPr lang="en-US" sz="1600" dirty="0" smtClean="0"/>
              <a:t>, </a:t>
            </a:r>
            <a:r>
              <a:rPr lang="en-US" sz="1600" dirty="0" err="1" smtClean="0"/>
              <a:t>Babraham</a:t>
            </a:r>
            <a:r>
              <a:rPr lang="en-US" sz="1600" dirty="0" smtClean="0"/>
              <a:t> Bioinformatics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890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Sequence duplication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86135" y="2366120"/>
            <a:ext cx="7272808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04512" y="22409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256912" y="21774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96612" y="21139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565017" y="2047523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14112" y="198215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457562" y="22663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49662" y="219551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946512" y="21250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1787130" y="243777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2292209" y="250381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1495030" y="256477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>
            <a:off x="1326625" y="2629579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1177530" y="2760031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512" y="1506681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Complex/diverse library:</a:t>
            </a:r>
            <a:endParaRPr lang="en-GB" sz="2000" b="1" dirty="0"/>
          </a:p>
        </p:txBody>
      </p:sp>
      <p:grpSp>
        <p:nvGrpSpPr>
          <p:cNvPr id="30" name="Group 29"/>
          <p:cNvGrpSpPr/>
          <p:nvPr/>
        </p:nvGrpSpPr>
        <p:grpSpPr>
          <a:xfrm rot="10800000">
            <a:off x="6311511" y="2437770"/>
            <a:ext cx="2057909" cy="207956"/>
            <a:chOff x="2472274" y="5182564"/>
            <a:chExt cx="2057909" cy="207956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2472274" y="5390520"/>
              <a:ext cx="13149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24674" y="5327020"/>
              <a:ext cx="13149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932779" y="5251897"/>
              <a:ext cx="13149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15224" y="5182564"/>
              <a:ext cx="13149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/>
          <p:cNvCxnSpPr/>
          <p:nvPr/>
        </p:nvCxnSpPr>
        <p:spPr>
          <a:xfrm>
            <a:off x="2082780" y="230696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92213" y="22409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690549" y="216692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804506" y="2063562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295003" y="198215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13379" y="3855252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0800000">
            <a:off x="3407580" y="264244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899028" y="2564771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10800000">
            <a:off x="5142603" y="250619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>
            <a:off x="4634051" y="2445195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>
            <a:off x="4786451" y="2566635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104512" y="4153644"/>
            <a:ext cx="7272808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122889" y="4030827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583394" y="3835049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582486" y="3767303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10800000">
            <a:off x="1805507" y="42348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10800000">
            <a:off x="1805507" y="4298321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10800000">
            <a:off x="6968736" y="429343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10800000">
            <a:off x="6968990" y="4362495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10800000">
            <a:off x="6968736" y="4433138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1122888" y="4097995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462986" y="4097995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313380" y="3999092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313380" y="3926846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313380" y="3783970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2917404" y="4494885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0800000">
            <a:off x="2917405" y="443087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1123797" y="3961859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122889" y="3894113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3636290" y="3998561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636969" y="3929227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671471" y="3997829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6671472" y="4067042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671472" y="3926547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6671471" y="3786968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671472" y="3858562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6671472" y="3715686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804506" y="2001208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rot="10800000">
            <a:off x="1326625" y="2692284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104496" y="5498357"/>
            <a:ext cx="7272808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1583378" y="5355993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rot="10800000">
            <a:off x="1805491" y="5579533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10800000">
            <a:off x="6946512" y="5579533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1122872" y="544270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2462970" y="544270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313363" y="535893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628334" y="535893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6671455" y="5433182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10800000">
            <a:off x="2917405" y="4559180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rot="10800000">
            <a:off x="2917406" y="4623475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10800000">
            <a:off x="1805490" y="4362496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0800000">
            <a:off x="2917406" y="4685671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ight Arrow 150"/>
          <p:cNvSpPr/>
          <p:nvPr/>
        </p:nvSpPr>
        <p:spPr>
          <a:xfrm rot="5400000">
            <a:off x="5062776" y="4869879"/>
            <a:ext cx="340994" cy="1440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TextBox 151"/>
          <p:cNvSpPr txBox="1"/>
          <p:nvPr/>
        </p:nvSpPr>
        <p:spPr>
          <a:xfrm>
            <a:off x="179512" y="3289204"/>
            <a:ext cx="340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Duplicated library:</a:t>
            </a:r>
            <a:endParaRPr lang="en-GB" sz="2000" b="1" dirty="0"/>
          </a:p>
        </p:txBody>
      </p:sp>
      <p:sp>
        <p:nvSpPr>
          <p:cNvPr id="155" name="TextBox 154"/>
          <p:cNvSpPr txBox="1"/>
          <p:nvPr/>
        </p:nvSpPr>
        <p:spPr>
          <a:xfrm>
            <a:off x="5296991" y="4771390"/>
            <a:ext cx="2801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deduplication</a:t>
            </a:r>
            <a:endParaRPr lang="en-GB" sz="1400" dirty="0"/>
          </a:p>
        </p:txBody>
      </p:sp>
      <p:cxnSp>
        <p:nvCxnSpPr>
          <p:cNvPr id="133" name="Straight Arrow Connector 132"/>
          <p:cNvCxnSpPr/>
          <p:nvPr/>
        </p:nvCxnSpPr>
        <p:spPr>
          <a:xfrm rot="10800000">
            <a:off x="2917389" y="564937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4004960" y="471135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/>
              <a:t>100</a:t>
            </a:r>
            <a:endParaRPr lang="en-GB" sz="800" b="1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2951797" y="3902328"/>
            <a:ext cx="1253674" cy="1064800"/>
            <a:chOff x="2951797" y="3902328"/>
            <a:chExt cx="1253674" cy="1064800"/>
          </a:xfrm>
        </p:grpSpPr>
        <p:sp>
          <p:nvSpPr>
            <p:cNvPr id="156" name="Oval 155"/>
            <p:cNvSpPr/>
            <p:nvPr/>
          </p:nvSpPr>
          <p:spPr>
            <a:xfrm>
              <a:off x="3274223" y="4401755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/>
            <p:cNvSpPr/>
            <p:nvPr/>
          </p:nvSpPr>
          <p:spPr>
            <a:xfrm>
              <a:off x="3452817" y="4401755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02825" y="4401755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/>
            <p:cNvSpPr/>
            <p:nvPr/>
          </p:nvSpPr>
          <p:spPr>
            <a:xfrm>
              <a:off x="3718784" y="440175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/>
            <p:cNvSpPr/>
            <p:nvPr/>
          </p:nvSpPr>
          <p:spPr>
            <a:xfrm>
              <a:off x="3934743" y="440175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/>
            <p:cNvSpPr/>
            <p:nvPr/>
          </p:nvSpPr>
          <p:spPr>
            <a:xfrm>
              <a:off x="4150702" y="440175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/>
            <p:cNvSpPr/>
            <p:nvPr/>
          </p:nvSpPr>
          <p:spPr>
            <a:xfrm>
              <a:off x="3068755" y="4401755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/>
            <p:cNvSpPr/>
            <p:nvPr/>
          </p:nvSpPr>
          <p:spPr>
            <a:xfrm>
              <a:off x="3274223" y="4466061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/>
            <p:cNvSpPr/>
            <p:nvPr/>
          </p:nvSpPr>
          <p:spPr>
            <a:xfrm>
              <a:off x="3452817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/>
            <p:cNvSpPr/>
            <p:nvPr/>
          </p:nvSpPr>
          <p:spPr>
            <a:xfrm>
              <a:off x="3502825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/>
            <p:cNvSpPr/>
            <p:nvPr/>
          </p:nvSpPr>
          <p:spPr>
            <a:xfrm>
              <a:off x="3718784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/>
            <p:cNvSpPr/>
            <p:nvPr/>
          </p:nvSpPr>
          <p:spPr>
            <a:xfrm>
              <a:off x="3934743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/>
            <p:cNvSpPr/>
            <p:nvPr/>
          </p:nvSpPr>
          <p:spPr>
            <a:xfrm>
              <a:off x="4150702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/>
            <p:cNvSpPr/>
            <p:nvPr/>
          </p:nvSpPr>
          <p:spPr>
            <a:xfrm>
              <a:off x="3068755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/>
            <p:cNvSpPr/>
            <p:nvPr/>
          </p:nvSpPr>
          <p:spPr>
            <a:xfrm>
              <a:off x="3274223" y="4530364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/>
            <p:cNvSpPr/>
            <p:nvPr/>
          </p:nvSpPr>
          <p:spPr>
            <a:xfrm>
              <a:off x="3452817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/>
            <p:cNvSpPr/>
            <p:nvPr/>
          </p:nvSpPr>
          <p:spPr>
            <a:xfrm>
              <a:off x="3502825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/>
            <p:cNvSpPr/>
            <p:nvPr/>
          </p:nvSpPr>
          <p:spPr>
            <a:xfrm>
              <a:off x="3718784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/>
            <p:cNvSpPr/>
            <p:nvPr/>
          </p:nvSpPr>
          <p:spPr>
            <a:xfrm>
              <a:off x="3934743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/>
            <p:cNvSpPr/>
            <p:nvPr/>
          </p:nvSpPr>
          <p:spPr>
            <a:xfrm>
              <a:off x="4150702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/>
            <p:cNvSpPr/>
            <p:nvPr/>
          </p:nvSpPr>
          <p:spPr>
            <a:xfrm>
              <a:off x="3068755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/>
            <p:cNvSpPr/>
            <p:nvPr/>
          </p:nvSpPr>
          <p:spPr>
            <a:xfrm>
              <a:off x="3274223" y="4594667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/>
            <p:cNvSpPr/>
            <p:nvPr/>
          </p:nvSpPr>
          <p:spPr>
            <a:xfrm>
              <a:off x="3452817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02825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/>
            <p:cNvSpPr/>
            <p:nvPr/>
          </p:nvSpPr>
          <p:spPr>
            <a:xfrm>
              <a:off x="3718784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/>
            <p:cNvSpPr/>
            <p:nvPr/>
          </p:nvSpPr>
          <p:spPr>
            <a:xfrm>
              <a:off x="3934743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/>
            <p:cNvSpPr/>
            <p:nvPr/>
          </p:nvSpPr>
          <p:spPr>
            <a:xfrm>
              <a:off x="4150702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/>
            <p:cNvSpPr/>
            <p:nvPr/>
          </p:nvSpPr>
          <p:spPr>
            <a:xfrm>
              <a:off x="3068755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/>
            <p:cNvSpPr/>
            <p:nvPr/>
          </p:nvSpPr>
          <p:spPr>
            <a:xfrm>
              <a:off x="3274223" y="4658970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/>
            <p:cNvSpPr/>
            <p:nvPr/>
          </p:nvSpPr>
          <p:spPr>
            <a:xfrm>
              <a:off x="3452817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/>
            <p:cNvSpPr/>
            <p:nvPr/>
          </p:nvSpPr>
          <p:spPr>
            <a:xfrm>
              <a:off x="3502825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/>
            <p:cNvSpPr/>
            <p:nvPr/>
          </p:nvSpPr>
          <p:spPr>
            <a:xfrm>
              <a:off x="3718784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/>
            <p:cNvSpPr/>
            <p:nvPr/>
          </p:nvSpPr>
          <p:spPr>
            <a:xfrm>
              <a:off x="3934743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/>
            <p:cNvSpPr/>
            <p:nvPr/>
          </p:nvSpPr>
          <p:spPr>
            <a:xfrm>
              <a:off x="4150702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/>
            <p:cNvSpPr/>
            <p:nvPr/>
          </p:nvSpPr>
          <p:spPr>
            <a:xfrm>
              <a:off x="3068755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/>
            <p:cNvSpPr/>
            <p:nvPr/>
          </p:nvSpPr>
          <p:spPr>
            <a:xfrm>
              <a:off x="3274223" y="40731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/>
            <p:cNvSpPr/>
            <p:nvPr/>
          </p:nvSpPr>
          <p:spPr>
            <a:xfrm>
              <a:off x="3452817" y="40731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Oval 192"/>
            <p:cNvSpPr/>
            <p:nvPr/>
          </p:nvSpPr>
          <p:spPr>
            <a:xfrm>
              <a:off x="3502825" y="40731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68755" y="4073120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Oval 202"/>
            <p:cNvSpPr/>
            <p:nvPr/>
          </p:nvSpPr>
          <p:spPr>
            <a:xfrm>
              <a:off x="3068061" y="4208626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/>
            <p:cNvSpPr/>
            <p:nvPr/>
          </p:nvSpPr>
          <p:spPr>
            <a:xfrm>
              <a:off x="3068061" y="4272127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/>
            <p:cNvSpPr/>
            <p:nvPr/>
          </p:nvSpPr>
          <p:spPr>
            <a:xfrm>
              <a:off x="3068061" y="4335628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/>
            <p:cNvSpPr/>
            <p:nvPr/>
          </p:nvSpPr>
          <p:spPr>
            <a:xfrm>
              <a:off x="3721165" y="390232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/>
            <p:cNvSpPr/>
            <p:nvPr/>
          </p:nvSpPr>
          <p:spPr>
            <a:xfrm>
              <a:off x="3937124" y="3902328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/>
            <p:cNvSpPr/>
            <p:nvPr/>
          </p:nvSpPr>
          <p:spPr>
            <a:xfrm>
              <a:off x="4153083" y="390232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Oval 209"/>
            <p:cNvSpPr/>
            <p:nvPr/>
          </p:nvSpPr>
          <p:spPr>
            <a:xfrm>
              <a:off x="3718784" y="396901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Oval 210"/>
            <p:cNvSpPr/>
            <p:nvPr/>
          </p:nvSpPr>
          <p:spPr>
            <a:xfrm>
              <a:off x="3934743" y="3969012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Oval 211"/>
            <p:cNvSpPr/>
            <p:nvPr/>
          </p:nvSpPr>
          <p:spPr>
            <a:xfrm>
              <a:off x="4150702" y="396901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2951797" y="471135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55</a:t>
              </a:r>
              <a:endParaRPr lang="en-GB" sz="800" b="1" dirty="0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157991" y="471135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17</a:t>
              </a:r>
              <a:endParaRPr lang="en-GB" sz="800" b="1" dirty="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363185" y="4751684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3574413" y="4711358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3819980" y="471135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71</a:t>
              </a:r>
              <a:endParaRPr lang="en-GB" sz="800" b="1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3314403" y="4675622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</p:grpSp>
      <p:sp>
        <p:nvSpPr>
          <p:cNvPr id="239" name="TextBox 238"/>
          <p:cNvSpPr txBox="1"/>
          <p:nvPr/>
        </p:nvSpPr>
        <p:spPr>
          <a:xfrm>
            <a:off x="1588090" y="4702620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/>
              <a:t>p</a:t>
            </a:r>
            <a:r>
              <a:rPr lang="en-GB" sz="800" b="1" dirty="0" smtClean="0"/>
              <a:t>ercent methylation</a:t>
            </a:r>
            <a:endParaRPr lang="en-GB" sz="8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587658" y="5328789"/>
            <a:ext cx="2759306" cy="640398"/>
            <a:chOff x="1587658" y="5328789"/>
            <a:chExt cx="2759306" cy="640398"/>
          </a:xfrm>
        </p:grpSpPr>
        <p:sp>
          <p:nvSpPr>
            <p:cNvPr id="195" name="Oval 194"/>
            <p:cNvSpPr/>
            <p:nvPr/>
          </p:nvSpPr>
          <p:spPr>
            <a:xfrm>
              <a:off x="3274239" y="54160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/>
            <p:cNvSpPr/>
            <p:nvPr/>
          </p:nvSpPr>
          <p:spPr>
            <a:xfrm>
              <a:off x="3452833" y="54160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/>
            <p:cNvSpPr/>
            <p:nvPr/>
          </p:nvSpPr>
          <p:spPr>
            <a:xfrm>
              <a:off x="3502841" y="54160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/>
            <p:cNvSpPr/>
            <p:nvPr/>
          </p:nvSpPr>
          <p:spPr>
            <a:xfrm>
              <a:off x="3068771" y="5416020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Oval 198"/>
            <p:cNvSpPr/>
            <p:nvPr/>
          </p:nvSpPr>
          <p:spPr>
            <a:xfrm>
              <a:off x="3274255" y="5620802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Oval 199"/>
            <p:cNvSpPr/>
            <p:nvPr/>
          </p:nvSpPr>
          <p:spPr>
            <a:xfrm>
              <a:off x="3452849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/>
            <p:cNvSpPr/>
            <p:nvPr/>
          </p:nvSpPr>
          <p:spPr>
            <a:xfrm>
              <a:off x="3502857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/>
            <p:cNvSpPr/>
            <p:nvPr/>
          </p:nvSpPr>
          <p:spPr>
            <a:xfrm>
              <a:off x="3068787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/>
            <p:cNvSpPr/>
            <p:nvPr/>
          </p:nvSpPr>
          <p:spPr>
            <a:xfrm>
              <a:off x="3071453" y="5553339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Oval 212"/>
            <p:cNvSpPr/>
            <p:nvPr/>
          </p:nvSpPr>
          <p:spPr>
            <a:xfrm>
              <a:off x="3718767" y="5328789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Oval 213"/>
            <p:cNvSpPr/>
            <p:nvPr/>
          </p:nvSpPr>
          <p:spPr>
            <a:xfrm>
              <a:off x="3934726" y="5328789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Oval 214"/>
            <p:cNvSpPr/>
            <p:nvPr/>
          </p:nvSpPr>
          <p:spPr>
            <a:xfrm>
              <a:off x="4150685" y="5328789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Oval 215"/>
            <p:cNvSpPr/>
            <p:nvPr/>
          </p:nvSpPr>
          <p:spPr>
            <a:xfrm>
              <a:off x="3718767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Oval 216"/>
            <p:cNvSpPr/>
            <p:nvPr/>
          </p:nvSpPr>
          <p:spPr>
            <a:xfrm>
              <a:off x="3934726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Oval 217"/>
            <p:cNvSpPr/>
            <p:nvPr/>
          </p:nvSpPr>
          <p:spPr>
            <a:xfrm>
              <a:off x="4150685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2955247" y="5713417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33</a:t>
              </a:r>
              <a:endParaRPr lang="en-GB" sz="800" b="1" dirty="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3161441" y="5713417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50</a:t>
              </a:r>
              <a:endParaRPr lang="en-GB" sz="800" b="1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3311460" y="5677702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3366635" y="5753743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3577863" y="5713417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3823430" y="5713417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50</a:t>
              </a:r>
              <a:endParaRPr lang="en-GB" sz="800" b="1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008410" y="5713417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1587658" y="5703891"/>
              <a:ext cx="10534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/>
                <a:t>p</a:t>
              </a:r>
              <a:r>
                <a:rPr lang="en-GB" sz="800" b="1" dirty="0" smtClean="0"/>
                <a:t>ercent methylation</a:t>
              </a:r>
              <a:endParaRPr lang="en-GB" sz="800" b="1" dirty="0"/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4932040" y="5805264"/>
            <a:ext cx="3799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Felix </a:t>
            </a:r>
            <a:r>
              <a:rPr lang="en-GB" sz="1600" dirty="0" smtClean="0"/>
              <a:t>Krueger</a:t>
            </a:r>
            <a:r>
              <a:rPr lang="en-US" sz="1600" dirty="0" smtClean="0"/>
              <a:t>, </a:t>
            </a:r>
            <a:r>
              <a:rPr lang="en-US" sz="1600" dirty="0" err="1" smtClean="0"/>
              <a:t>Babraham</a:t>
            </a:r>
            <a:r>
              <a:rPr lang="en-US" sz="1600" dirty="0" smtClean="0"/>
              <a:t> Bioinformatics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322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quality</a:t>
            </a:r>
          </a:p>
          <a:p>
            <a:r>
              <a:rPr lang="en-US" dirty="0" smtClean="0"/>
              <a:t>Presence of adapter sequencers</a:t>
            </a:r>
          </a:p>
          <a:p>
            <a:r>
              <a:rPr lang="en-US" dirty="0" smtClean="0"/>
              <a:t>Duplicate rates</a:t>
            </a:r>
          </a:p>
          <a:p>
            <a:r>
              <a:rPr lang="en-US" dirty="0" smtClean="0"/>
              <a:t>Conversion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 WGBS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Experiments should have two or more biological replicates; they may have two technical replicates per biological replicate. 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C to T conversion rate should be ≥98%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CpG</a:t>
            </a:r>
            <a:r>
              <a:rPr lang="en-US" sz="2400" dirty="0"/>
              <a:t> quantification should have a Pearson correlation of ≥0.8 for sites with ≥10X coverage.</a:t>
            </a:r>
          </a:p>
          <a:p>
            <a:r>
              <a:rPr lang="en-US" sz="2400" dirty="0"/>
              <a:t>Sequencing may be paired- or single-ended, as long as sequencing type is specified and paired sequences are indicated.</a:t>
            </a:r>
          </a:p>
          <a:p>
            <a:r>
              <a:rPr lang="en-US" sz="2400" dirty="0"/>
              <a:t>The experiment must pass routine metadata audits in order to be </a:t>
            </a:r>
            <a:r>
              <a:rPr lang="en-US" sz="2400" dirty="0" smtClean="0"/>
              <a:t>released.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907704" y="5445224"/>
            <a:ext cx="5199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  <a:hlinkClick r:id="rId3"/>
              </a:rPr>
              <a:t>https://www.encodeproject.org/wgbs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3"/>
              </a:rPr>
              <a:t>/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02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Bisulfite treatment (again)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2" b="14732"/>
          <a:stretch/>
        </p:blipFill>
        <p:spPr bwMode="auto">
          <a:xfrm>
            <a:off x="1280808" y="1570127"/>
            <a:ext cx="6856364" cy="40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5877272"/>
            <a:ext cx="3469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Xi and Li, </a:t>
            </a:r>
            <a:r>
              <a:rPr lang="en-US" sz="1600" i="1" dirty="0" smtClean="0"/>
              <a:t>BMC Bioinformatics</a:t>
            </a:r>
            <a:r>
              <a:rPr lang="en-US" sz="1600" dirty="0" smtClean="0"/>
              <a:t>,</a:t>
            </a:r>
            <a:r>
              <a:rPr lang="en-US" sz="1600" i="1" dirty="0" smtClean="0"/>
              <a:t> </a:t>
            </a:r>
            <a:r>
              <a:rPr lang="en-US" sz="1600" dirty="0" smtClean="0"/>
              <a:t>2009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22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main strategies for </a:t>
            </a:r>
            <a:br>
              <a:rPr lang="en-US" dirty="0" smtClean="0"/>
            </a:br>
            <a:r>
              <a:rPr lang="en-US" dirty="0" smtClean="0"/>
              <a:t>processing WGBS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8596064" cy="4335760"/>
          </a:xfrm>
        </p:spPr>
        <p:txBody>
          <a:bodyPr/>
          <a:lstStyle/>
          <a:p>
            <a:r>
              <a:rPr lang="en-US" dirty="0" smtClean="0"/>
              <a:t>Wild-card alignment</a:t>
            </a:r>
          </a:p>
          <a:p>
            <a:r>
              <a:rPr lang="en-US" dirty="0" smtClean="0"/>
              <a:t>Three-letter alignment</a:t>
            </a:r>
          </a:p>
          <a:p>
            <a:r>
              <a:rPr lang="en-US" dirty="0" smtClean="0"/>
              <a:t>Reference-free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6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Wild-card aligners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eplace </a:t>
            </a:r>
            <a:r>
              <a:rPr lang="en-US" dirty="0"/>
              <a:t>Cs in the genomic DNA sequence by the wild‐card letter Y, which matches both Cs and </a:t>
            </a:r>
            <a:r>
              <a:rPr lang="en-US" dirty="0" err="1"/>
              <a:t>Ts</a:t>
            </a:r>
            <a:r>
              <a:rPr lang="en-US" dirty="0"/>
              <a:t> in the read </a:t>
            </a:r>
            <a:r>
              <a:rPr lang="en-US" dirty="0" smtClean="0"/>
              <a:t>sequence</a:t>
            </a:r>
            <a:endParaRPr lang="en-US" dirty="0"/>
          </a:p>
          <a:p>
            <a:r>
              <a:rPr lang="en-US" dirty="0" smtClean="0"/>
              <a:t>Or </a:t>
            </a:r>
            <a:r>
              <a:rPr lang="en-US" dirty="0"/>
              <a:t>they modify the alignment scoring matrix in such a way that mismatches between Cs in the genomic DNA sequence and </a:t>
            </a:r>
            <a:r>
              <a:rPr lang="en-US" dirty="0" err="1"/>
              <a:t>Ts</a:t>
            </a:r>
            <a:r>
              <a:rPr lang="en-US" dirty="0"/>
              <a:t> in the read sequence are not </a:t>
            </a:r>
            <a:r>
              <a:rPr lang="en-US" dirty="0" smtClean="0"/>
              <a:t>penalized.</a:t>
            </a:r>
          </a:p>
          <a:p>
            <a:r>
              <a:rPr lang="en-US" dirty="0" smtClean="0"/>
              <a:t>Software: BSMAP, GSNAP</a:t>
            </a:r>
            <a:r>
              <a:rPr lang="en-US" dirty="0"/>
              <a:t>, Last/</a:t>
            </a:r>
            <a:r>
              <a:rPr lang="en-US" dirty="0" err="1"/>
              <a:t>bisulfighter</a:t>
            </a:r>
            <a:r>
              <a:rPr lang="en-US" dirty="0"/>
              <a:t>, </a:t>
            </a:r>
            <a:r>
              <a:rPr lang="en-US" dirty="0" err="1" smtClean="0"/>
              <a:t>Pash</a:t>
            </a:r>
            <a:r>
              <a:rPr lang="en-US" dirty="0" smtClean="0"/>
              <a:t>, RMAP, RRBSMAP </a:t>
            </a:r>
            <a:r>
              <a:rPr lang="en-US" dirty="0"/>
              <a:t>and </a:t>
            </a:r>
            <a:r>
              <a:rPr lang="en-US" dirty="0" err="1"/>
              <a:t>segemehl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6136" y="5949280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16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Three-base aligner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implify </a:t>
            </a:r>
            <a:r>
              <a:rPr lang="en-US" dirty="0" err="1"/>
              <a:t>bisulphite</a:t>
            </a:r>
            <a:r>
              <a:rPr lang="en-US" dirty="0"/>
              <a:t> alignment by </a:t>
            </a:r>
            <a:r>
              <a:rPr lang="en-US" dirty="0" smtClean="0"/>
              <a:t>converting </a:t>
            </a:r>
            <a:r>
              <a:rPr lang="en-US" dirty="0"/>
              <a:t>all Cs into </a:t>
            </a:r>
            <a:r>
              <a:rPr lang="en-US" dirty="0" err="1"/>
              <a:t>Ts</a:t>
            </a:r>
            <a:r>
              <a:rPr lang="en-US" dirty="0"/>
              <a:t> in the reads and for both strands of the genomic DNA sequence </a:t>
            </a:r>
            <a:endParaRPr lang="en-US" dirty="0" smtClean="0"/>
          </a:p>
          <a:p>
            <a:r>
              <a:rPr lang="en-US" dirty="0" smtClean="0"/>
              <a:t>Software: </a:t>
            </a:r>
            <a:r>
              <a:rPr lang="en-US" dirty="0" err="1" smtClean="0"/>
              <a:t>Bismark</a:t>
            </a:r>
            <a:r>
              <a:rPr lang="en-US" dirty="0" smtClean="0"/>
              <a:t>, BRAT, </a:t>
            </a:r>
            <a:r>
              <a:rPr lang="en-US" dirty="0" smtClean="0"/>
              <a:t>BS‐Seeker, </a:t>
            </a:r>
            <a:r>
              <a:rPr lang="en-US" dirty="0" err="1" smtClean="0"/>
              <a:t>MethylCoder</a:t>
            </a:r>
            <a:r>
              <a:rPr lang="en-US" dirty="0" smtClean="0"/>
              <a:t> and GEMBS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4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Learning Objectives of Module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alibri" charset="0"/>
                <a:ea typeface="ＭＳ Ｐゴシック" charset="0"/>
              </a:rPr>
              <a:t>Know the different technologies used to measure DNA methylation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Understand their strengths and weaknesses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Be familiar with the bisulfite-sequencing (BS-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seq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) data analysis workflow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Understand the underlying principles and challenges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Be able to extract methylation levels from BS-</a:t>
            </a:r>
            <a:r>
              <a:rPr lang="en-US" sz="2400" dirty="0" err="1">
                <a:latin typeface="Calibri" charset="0"/>
                <a:ea typeface="ＭＳ Ｐゴシック" charset="0"/>
              </a:rPr>
              <a:t>s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eq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data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Know how to visualize BS-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seq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data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Be able to identify differentially methylated regions (DMRs)</a:t>
            </a:r>
          </a:p>
          <a:p>
            <a:endParaRPr lang="en-US" sz="2400" dirty="0" smtClean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95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Bisulphite</a:t>
            </a:r>
            <a:r>
              <a:rPr lang="en-US" dirty="0" smtClean="0"/>
              <a:t> sequence alignment</a:t>
            </a:r>
            <a:endParaRPr lang="en-US" dirty="0"/>
          </a:p>
        </p:txBody>
      </p:sp>
      <p:pic>
        <p:nvPicPr>
          <p:cNvPr id="4" name="Picture 3" descr="Screen Shot 2016-06-15 at 10.19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68760"/>
            <a:ext cx="3929360" cy="2150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Shot 2016-06-15 at 10.19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73016"/>
            <a:ext cx="3571991" cy="239805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Screen Shot 2016-06-15 at 10.19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573016"/>
            <a:ext cx="3384376" cy="239524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96136" y="5970766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84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</a:t>
            </a:r>
            <a:r>
              <a:rPr lang="en-US" sz="2400" dirty="0" smtClean="0"/>
              <a:t>hree</a:t>
            </a:r>
            <a:r>
              <a:rPr lang="en-US" sz="2400" dirty="0"/>
              <a:t>‐letter </a:t>
            </a:r>
            <a:r>
              <a:rPr lang="en-US" sz="2400" dirty="0" smtClean="0"/>
              <a:t>aligners have lower coverage in highly methylated regions because they </a:t>
            </a:r>
            <a:r>
              <a:rPr lang="en-US" sz="2400" dirty="0"/>
              <a:t>purge the remaining Cs from the </a:t>
            </a:r>
            <a:r>
              <a:rPr lang="en-US" sz="2400" dirty="0" err="1"/>
              <a:t>bisulphite</a:t>
            </a:r>
            <a:r>
              <a:rPr lang="en-US" sz="2400" dirty="0" smtClean="0"/>
              <a:t>‐sequencing </a:t>
            </a:r>
            <a:r>
              <a:rPr lang="en-US" sz="2400" dirty="0"/>
              <a:t>reads and thereby decrease </a:t>
            </a:r>
            <a:r>
              <a:rPr lang="en-US" sz="2400" dirty="0" smtClean="0"/>
              <a:t>their </a:t>
            </a:r>
            <a:r>
              <a:rPr lang="en-US" sz="2400" dirty="0"/>
              <a:t>sequence </a:t>
            </a:r>
            <a:r>
              <a:rPr lang="en-US" sz="2400" dirty="0" smtClean="0"/>
              <a:t>complexity and they become ambiguous.</a:t>
            </a:r>
            <a:endParaRPr lang="en-US" sz="2400" dirty="0"/>
          </a:p>
          <a:p>
            <a:r>
              <a:rPr lang="en-US" sz="2400" dirty="0" smtClean="0"/>
              <a:t>Wild</a:t>
            </a:r>
            <a:r>
              <a:rPr lang="en-US" sz="2400" dirty="0"/>
              <a:t>‐card aligners </a:t>
            </a:r>
            <a:r>
              <a:rPr lang="en-US" sz="2400" dirty="0" smtClean="0"/>
              <a:t>typically have higher </a:t>
            </a:r>
            <a:r>
              <a:rPr lang="en-US" sz="2400" dirty="0"/>
              <a:t>genomic coverage but at the cost of introducing some bias towards increased DNA methylation </a:t>
            </a:r>
            <a:r>
              <a:rPr lang="en-US" sz="2400" dirty="0" smtClean="0"/>
              <a:t>levels because </a:t>
            </a:r>
            <a:r>
              <a:rPr lang="en-US" sz="2400" dirty="0"/>
              <a:t>the extra Cs in a methylated sequencing read can raise the sequence </a:t>
            </a:r>
            <a:r>
              <a:rPr lang="en-US" sz="2400" dirty="0" smtClean="0"/>
              <a:t>complexity</a:t>
            </a:r>
            <a:endParaRPr lang="en-US" sz="2400" dirty="0"/>
          </a:p>
          <a:p>
            <a:r>
              <a:rPr lang="en-US" sz="2400" dirty="0" smtClean="0"/>
              <a:t>These problems are more prevalent in repetitive regions of the genome and are reduced with longer reads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9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Bismark</a:t>
            </a:r>
            <a:endParaRPr lang="en-US" dirty="0"/>
          </a:p>
        </p:txBody>
      </p:sp>
      <p:pic>
        <p:nvPicPr>
          <p:cNvPr id="4" name="Picture 3" descr="Screen Shot 2016-06-16 at 1.05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5184576" cy="1648633"/>
          </a:xfrm>
          <a:prstGeom prst="rect">
            <a:avLst/>
          </a:prstGeom>
        </p:spPr>
      </p:pic>
      <p:pic>
        <p:nvPicPr>
          <p:cNvPr id="5" name="Picture 4" descr="Screen Shot 2016-06-16 at 1.08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2896"/>
            <a:ext cx="4604235" cy="361999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830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GEMBS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89" y="1417638"/>
            <a:ext cx="6141021" cy="42130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9672" y="5805264"/>
            <a:ext cx="6435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/>
              <a:t>Merkel et al. </a:t>
            </a: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www.biorxiv.org</a:t>
            </a:r>
            <a:r>
              <a:rPr lang="en-US" sz="1600" dirty="0"/>
              <a:t>/content/early/2017/10/11/201988</a:t>
            </a:r>
          </a:p>
        </p:txBody>
      </p:sp>
    </p:spTree>
    <p:extLst>
      <p:ext uri="{BB962C8B-B14F-4D97-AF65-F5344CB8AC3E}">
        <p14:creationId xmlns:p14="http://schemas.microsoft.com/office/powerpoint/2010/main" val="8296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and performance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19672" y="5970766"/>
            <a:ext cx="6435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Merkel et al. https</a:t>
            </a:r>
            <a:r>
              <a:rPr lang="en-US" sz="1600" dirty="0"/>
              <a:t>://</a:t>
            </a:r>
            <a:r>
              <a:rPr lang="en-US" sz="1600" dirty="0" err="1"/>
              <a:t>www.biorxiv.org</a:t>
            </a:r>
            <a:r>
              <a:rPr lang="en-US" sz="1600" dirty="0"/>
              <a:t>/content/early/2017/10/11/201988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57" y="1417638"/>
            <a:ext cx="6794854" cy="2013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08" y="3405667"/>
            <a:ext cx="6415906" cy="259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main strategies for </a:t>
            </a:r>
            <a:br>
              <a:rPr lang="en-US" dirty="0" smtClean="0"/>
            </a:br>
            <a:r>
              <a:rPr lang="en-US" dirty="0" smtClean="0"/>
              <a:t>processing WGBS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8596064" cy="4335760"/>
          </a:xfrm>
        </p:spPr>
        <p:txBody>
          <a:bodyPr/>
          <a:lstStyle/>
          <a:p>
            <a:r>
              <a:rPr lang="en-US" dirty="0" smtClean="0"/>
              <a:t>Wild-card alignment</a:t>
            </a:r>
          </a:p>
          <a:p>
            <a:r>
              <a:rPr lang="en-US" dirty="0" smtClean="0"/>
              <a:t>Three-letter alignment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Reference-free processing</a:t>
            </a:r>
            <a:endParaRPr lang="en-US" dirty="0">
              <a:solidFill>
                <a:srgbClr val="C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6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Reference-based variant </a:t>
            </a:r>
            <a:r>
              <a:rPr lang="en-US" dirty="0"/>
              <a:t>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664" y="1412776"/>
            <a:ext cx="5922682" cy="4531642"/>
          </a:xfrm>
        </p:spPr>
      </p:pic>
      <p:sp>
        <p:nvSpPr>
          <p:cNvPr id="5" name="TextBox 4"/>
          <p:cNvSpPr txBox="1"/>
          <p:nvPr/>
        </p:nvSpPr>
        <p:spPr>
          <a:xfrm>
            <a:off x="6876256" y="5994732"/>
            <a:ext cx="1781815" cy="31458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US" sz="1500" dirty="0">
                <a:latin typeface="Segoe UI" pitchFamily="34" charset="0"/>
                <a:cs typeface="Segoe UI" pitchFamily="34" charset="0"/>
              </a:rPr>
              <a:t>Michael </a:t>
            </a:r>
            <a:r>
              <a:rPr lang="en-US" sz="1500" dirty="0" smtClean="0">
                <a:latin typeface="Segoe UI" pitchFamily="34" charset="0"/>
                <a:cs typeface="Segoe UI" pitchFamily="34" charset="0"/>
              </a:rPr>
              <a:t>Stromberg</a:t>
            </a:r>
            <a:endParaRPr lang="en-US" sz="15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83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Reference-free variant detection</a:t>
            </a:r>
            <a:endParaRPr lang="en-US" dirty="0"/>
          </a:p>
        </p:txBody>
      </p:sp>
      <p:pic>
        <p:nvPicPr>
          <p:cNvPr id="5" name="Picture 4" descr="nbt.3027-F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777"/>
          <a:stretch/>
        </p:blipFill>
        <p:spPr>
          <a:xfrm>
            <a:off x="939800" y="1612899"/>
            <a:ext cx="7372571" cy="4057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8064" y="5949280"/>
            <a:ext cx="3549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Moncunill</a:t>
            </a:r>
            <a:r>
              <a:rPr lang="en-US" sz="1600" dirty="0" smtClean="0"/>
              <a:t> et al. </a:t>
            </a:r>
            <a:r>
              <a:rPr lang="en-US" sz="1600" i="1" dirty="0" smtClean="0"/>
              <a:t>Nature Biotech </a:t>
            </a:r>
            <a:r>
              <a:rPr lang="en-US" sz="1600" dirty="0" smtClean="0"/>
              <a:t>2014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07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Reference-free methylation analysis</a:t>
            </a:r>
            <a:endParaRPr lang="en-US" dirty="0"/>
          </a:p>
        </p:txBody>
      </p:sp>
      <p:pic>
        <p:nvPicPr>
          <p:cNvPr id="4" name="Picture 3" descr="Screen Shot 2016-06-15 at 11.2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3809943" cy="4680520"/>
          </a:xfrm>
          <a:prstGeom prst="rect">
            <a:avLst/>
          </a:prstGeom>
        </p:spPr>
      </p:pic>
      <p:pic>
        <p:nvPicPr>
          <p:cNvPr id="5" name="Picture 4" descr="Screen Shot 2016-06-15 at 11.21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84784"/>
            <a:ext cx="4268192" cy="4022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38762"/>
            <a:ext cx="3549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Klughammer</a:t>
            </a:r>
            <a:r>
              <a:rPr lang="en-US" sz="1600" dirty="0" smtClean="0"/>
              <a:t> et al. </a:t>
            </a:r>
            <a:r>
              <a:rPr lang="en-US" sz="1600" i="1" dirty="0" smtClean="0"/>
              <a:t>Cell Reports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42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0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DNA methylation?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56792"/>
            <a:ext cx="8524056" cy="4536504"/>
          </a:xfrm>
        </p:spPr>
        <p:txBody>
          <a:bodyPr/>
          <a:lstStyle/>
          <a:p>
            <a:r>
              <a:rPr lang="en-US" dirty="0" smtClean="0"/>
              <a:t>Most common form of DNA methylation is 5-methylcytosine (5mC)</a:t>
            </a:r>
          </a:p>
          <a:p>
            <a:r>
              <a:rPr lang="en-US" dirty="0" smtClean="0"/>
              <a:t>Affects 70 to 80% of </a:t>
            </a:r>
            <a:r>
              <a:rPr lang="en-US" dirty="0" err="1" smtClean="0"/>
              <a:t>CpGs</a:t>
            </a:r>
            <a:r>
              <a:rPr lang="en-US" dirty="0" smtClean="0"/>
              <a:t> in the human genome</a:t>
            </a:r>
          </a:p>
          <a:p>
            <a:r>
              <a:rPr lang="en-US" dirty="0" smtClean="0"/>
              <a:t>High levels of 5-methylcytosine (5mC) in </a:t>
            </a:r>
            <a:r>
              <a:rPr lang="en-US" dirty="0" err="1" smtClean="0"/>
              <a:t>CpG</a:t>
            </a:r>
            <a:r>
              <a:rPr lang="en-US" dirty="0" smtClean="0"/>
              <a:t>-rich promoters is strongly associated with repression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CpG</a:t>
            </a:r>
            <a:r>
              <a:rPr lang="en-US" dirty="0" smtClean="0"/>
              <a:t> poor regions, the relationship between DNA methylation and transcription is more complex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6136" y="5877272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8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measure absolute </a:t>
            </a:r>
            <a:br>
              <a:rPr lang="en-US" dirty="0" smtClean="0"/>
            </a:br>
            <a:r>
              <a:rPr lang="en-US" dirty="0" smtClean="0"/>
              <a:t>methylation levels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03"/>
          <a:stretch/>
        </p:blipFill>
        <p:spPr bwMode="auto">
          <a:xfrm>
            <a:off x="1259632" y="1700808"/>
            <a:ext cx="6700320" cy="388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499992" y="5877272"/>
            <a:ext cx="404655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8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r>
              <a:rPr lang="en-US" sz="1600" dirty="0"/>
              <a:t>Johnson et al. </a:t>
            </a:r>
            <a:r>
              <a:rPr lang="en-US" sz="1600" i="1" dirty="0" err="1"/>
              <a:t>Curr</a:t>
            </a:r>
            <a:r>
              <a:rPr lang="en-US" sz="1600" i="1" dirty="0"/>
              <a:t>. Prot. Mol. Bio</a:t>
            </a:r>
            <a:r>
              <a:rPr lang="en-US" sz="1600" dirty="0"/>
              <a:t>. </a:t>
            </a:r>
            <a:r>
              <a:rPr lang="en-US" sz="1600" dirty="0" smtClean="0"/>
              <a:t>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88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SNPs</a:t>
            </a:r>
            <a:endParaRPr lang="en-US" dirty="0"/>
          </a:p>
        </p:txBody>
      </p:sp>
      <p:pic>
        <p:nvPicPr>
          <p:cNvPr id="4" name="Picture 3" descr="Screen Shot 2016-06-16 at 2.0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31842"/>
            <a:ext cx="7524328" cy="4705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6021288"/>
            <a:ext cx="2773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Liu et al. </a:t>
            </a:r>
            <a:r>
              <a:rPr lang="en-US" sz="1600" i="1" dirty="0"/>
              <a:t>Genome </a:t>
            </a:r>
            <a:r>
              <a:rPr lang="en-US" sz="1600" i="1" dirty="0" err="1" smtClean="0"/>
              <a:t>Biol</a:t>
            </a:r>
            <a:r>
              <a:rPr lang="en-US" sz="1600" i="1" dirty="0" smtClean="0"/>
              <a:t>, </a:t>
            </a:r>
            <a:r>
              <a:rPr lang="en-US" sz="1600" dirty="0"/>
              <a:t>2012 </a:t>
            </a:r>
          </a:p>
        </p:txBody>
      </p:sp>
    </p:spTree>
    <p:extLst>
      <p:ext uri="{BB962C8B-B14F-4D97-AF65-F5344CB8AC3E}">
        <p14:creationId xmlns:p14="http://schemas.microsoft.com/office/powerpoint/2010/main" val="97542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BS-</a:t>
            </a:r>
            <a:r>
              <a:rPr lang="en-US" dirty="0" err="1" smtClean="0"/>
              <a:t>seq</a:t>
            </a:r>
            <a:r>
              <a:rPr lang="en-US" dirty="0" smtClean="0"/>
              <a:t> data SNP/methylation caller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Bis</a:t>
            </a:r>
            <a:r>
              <a:rPr lang="en-US" dirty="0" smtClean="0"/>
              <a:t>-SNP</a:t>
            </a:r>
          </a:p>
          <a:p>
            <a:r>
              <a:rPr lang="en-US" dirty="0" err="1" smtClean="0"/>
              <a:t>MethylExtract</a:t>
            </a:r>
            <a:endParaRPr lang="en-US" dirty="0" smtClean="0"/>
          </a:p>
          <a:p>
            <a:r>
              <a:rPr lang="en-US" dirty="0"/>
              <a:t>BS-</a:t>
            </a:r>
            <a:r>
              <a:rPr lang="en-US" dirty="0" err="1" smtClean="0"/>
              <a:t>SNPer</a:t>
            </a:r>
            <a:endParaRPr lang="en-US" dirty="0" smtClean="0"/>
          </a:p>
          <a:p>
            <a:r>
              <a:rPr lang="en-US" dirty="0" err="1" smtClean="0"/>
              <a:t>BScall</a:t>
            </a:r>
            <a:endParaRPr lang="en-US" dirty="0" smtClean="0"/>
          </a:p>
          <a:p>
            <a:r>
              <a:rPr lang="en-US" dirty="0" smtClean="0"/>
              <a:t>Etc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7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</a:t>
            </a:r>
            <a:r>
              <a:rPr lang="en-US" dirty="0" smtClean="0"/>
              <a:t>-SNP</a:t>
            </a:r>
            <a:endParaRPr lang="en-US" dirty="0"/>
          </a:p>
        </p:txBody>
      </p:sp>
      <p:pic>
        <p:nvPicPr>
          <p:cNvPr id="4" name="Picture 3" descr="Screen Shot 2016-06-16 at 2.09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5"/>
            <a:ext cx="4680520" cy="1656058"/>
          </a:xfrm>
          <a:prstGeom prst="rect">
            <a:avLst/>
          </a:prstGeom>
        </p:spPr>
      </p:pic>
      <p:pic>
        <p:nvPicPr>
          <p:cNvPr id="5" name="Picture 4" descr="Screen Shot 2016-06-16 at 2.10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852936"/>
            <a:ext cx="5609495" cy="309674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080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</a:t>
            </a:r>
            <a:r>
              <a:rPr lang="en-US" dirty="0" smtClean="0"/>
              <a:t>-SNP accuracy</a:t>
            </a:r>
            <a:endParaRPr lang="en-US" dirty="0"/>
          </a:p>
        </p:txBody>
      </p:sp>
      <p:pic>
        <p:nvPicPr>
          <p:cNvPr id="4" name="Picture 3" descr="Screen Shot 2016-06-16 at 5.31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04" y="1880592"/>
            <a:ext cx="7308304" cy="3780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6021288"/>
            <a:ext cx="2773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Liu et al. </a:t>
            </a:r>
            <a:r>
              <a:rPr lang="en-US" sz="1600" i="1" dirty="0"/>
              <a:t>Genome </a:t>
            </a:r>
            <a:r>
              <a:rPr lang="en-US" sz="1600" i="1" dirty="0" err="1" smtClean="0"/>
              <a:t>Biol</a:t>
            </a:r>
            <a:r>
              <a:rPr lang="en-US" sz="1600" i="1" dirty="0" smtClean="0"/>
              <a:t>, </a:t>
            </a:r>
            <a:r>
              <a:rPr lang="en-US" sz="1600" dirty="0"/>
              <a:t>2012 </a:t>
            </a:r>
          </a:p>
        </p:txBody>
      </p:sp>
    </p:spTree>
    <p:extLst>
      <p:ext uri="{BB962C8B-B14F-4D97-AF65-F5344CB8AC3E}">
        <p14:creationId xmlns:p14="http://schemas.microsoft.com/office/powerpoint/2010/main" val="264717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of different SNP callers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44824"/>
            <a:ext cx="5844274" cy="35065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9672" y="5778574"/>
            <a:ext cx="6435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Merkel et al. https</a:t>
            </a:r>
            <a:r>
              <a:rPr lang="en-US" sz="1600" dirty="0"/>
              <a:t>://</a:t>
            </a:r>
            <a:r>
              <a:rPr lang="en-US" sz="1600" dirty="0" err="1"/>
              <a:t>www.biorxiv.org</a:t>
            </a:r>
            <a:r>
              <a:rPr lang="en-US" sz="1600" dirty="0"/>
              <a:t>/content/early/2017/10/11/201988</a:t>
            </a:r>
          </a:p>
        </p:txBody>
      </p:sp>
    </p:spTree>
    <p:extLst>
      <p:ext uri="{BB962C8B-B14F-4D97-AF65-F5344CB8AC3E}">
        <p14:creationId xmlns:p14="http://schemas.microsoft.com/office/powerpoint/2010/main" val="1396699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</a:t>
            </a:r>
            <a:r>
              <a:rPr lang="en-US" dirty="0" err="1" smtClean="0"/>
              <a:t>Bscall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19672" y="5778574"/>
            <a:ext cx="6435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Merkel et al. https</a:t>
            </a:r>
            <a:r>
              <a:rPr lang="en-US" sz="1600" dirty="0"/>
              <a:t>://</a:t>
            </a:r>
            <a:r>
              <a:rPr lang="en-US" sz="1600" dirty="0" err="1"/>
              <a:t>www.biorxiv.org</a:t>
            </a:r>
            <a:r>
              <a:rPr lang="en-US" sz="1600" dirty="0"/>
              <a:t>/content/early/2017/10/11/201988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8"/>
            <a:ext cx="6585451" cy="30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97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>
                <a:solidFill>
                  <a:srgbClr val="CA0000"/>
                </a:solidFill>
              </a:rPr>
              <a:t>Data visualization and statistical analysis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82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BS-</a:t>
            </a:r>
            <a:r>
              <a:rPr lang="en-US" dirty="0" err="1" smtClean="0"/>
              <a:t>seq</a:t>
            </a:r>
            <a:r>
              <a:rPr lang="en-US" dirty="0" smtClean="0"/>
              <a:t> data in IGV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Reads are colored by DNA strand. For paired reads, this is the same as coloring by </a:t>
            </a:r>
            <a:r>
              <a:rPr lang="en-US" sz="2000" i="1" dirty="0"/>
              <a:t>first-of-pair strand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1800" dirty="0" smtClean="0"/>
              <a:t>Gray </a:t>
            </a:r>
            <a:r>
              <a:rPr lang="en-US" sz="1800" dirty="0"/>
              <a:t>for forward reads or forward read first pairs (F1 or F1R2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Sage </a:t>
            </a:r>
            <a:r>
              <a:rPr lang="en-US" sz="1800" dirty="0"/>
              <a:t>for reverse reads or reverse read first pairs (R1 or R1F2</a:t>
            </a:r>
            <a:r>
              <a:rPr lang="en-US" sz="1800" dirty="0" smtClean="0"/>
              <a:t>)</a:t>
            </a:r>
          </a:p>
          <a:p>
            <a:r>
              <a:rPr lang="en-US" sz="2000" dirty="0"/>
              <a:t>The chosen mode is highlighted in reads with a red or blue nucleotide corresponding to the position of the cytosine in the reference genome. </a:t>
            </a:r>
            <a:endParaRPr lang="en-US" sz="2000" dirty="0" smtClean="0"/>
          </a:p>
          <a:p>
            <a:pPr lvl="1"/>
            <a:r>
              <a:rPr lang="en-US" sz="1800" dirty="0" smtClean="0"/>
              <a:t>For </a:t>
            </a:r>
            <a:r>
              <a:rPr lang="en-US" sz="1800" dirty="0"/>
              <a:t>forward reads, a red </a:t>
            </a:r>
            <a:r>
              <a:rPr lang="en-US" sz="1800" b="1" dirty="0">
                <a:solidFill>
                  <a:srgbClr val="CA0000"/>
                </a:solidFill>
              </a:rPr>
              <a:t>C</a:t>
            </a:r>
            <a:r>
              <a:rPr lang="en-US" sz="1800" dirty="0"/>
              <a:t> denotes a </a:t>
            </a:r>
            <a:r>
              <a:rPr lang="en-US" sz="1800" dirty="0" err="1"/>
              <a:t>nonconverted</a:t>
            </a:r>
            <a:r>
              <a:rPr lang="en-US" sz="1800" dirty="0"/>
              <a:t> cytosine, implying methyl or other protection, while a blue </a:t>
            </a:r>
            <a:r>
              <a:rPr lang="en-US" sz="1800" b="1" dirty="0">
                <a:solidFill>
                  <a:srgbClr val="3366FF"/>
                </a:solidFill>
              </a:rPr>
              <a:t>T</a:t>
            </a:r>
            <a:r>
              <a:rPr lang="en-US" sz="1800" dirty="0"/>
              <a:t> denotes a bisulfite converted </a:t>
            </a:r>
            <a:r>
              <a:rPr lang="en-US" sz="1800" dirty="0" smtClean="0"/>
              <a:t>cytosine.</a:t>
            </a:r>
          </a:p>
          <a:p>
            <a:pPr lvl="1"/>
            <a:r>
              <a:rPr lang="en-US" sz="1800" dirty="0" smtClean="0"/>
              <a:t>For </a:t>
            </a:r>
            <a:r>
              <a:rPr lang="en-US" sz="1800" dirty="0"/>
              <a:t>reverse reads, a red </a:t>
            </a:r>
            <a:r>
              <a:rPr lang="en-US" sz="1800" b="1" dirty="0">
                <a:solidFill>
                  <a:srgbClr val="CA0000"/>
                </a:solidFill>
              </a:rPr>
              <a:t>G</a:t>
            </a:r>
            <a:r>
              <a:rPr lang="en-US" sz="1800" dirty="0"/>
              <a:t> denotes a </a:t>
            </a:r>
            <a:r>
              <a:rPr lang="en-US" sz="1800" dirty="0" err="1"/>
              <a:t>nonconverted</a:t>
            </a:r>
            <a:r>
              <a:rPr lang="en-US" sz="1800" dirty="0"/>
              <a:t> cytosine, implying methyl or other protection, while a blue </a:t>
            </a:r>
            <a:r>
              <a:rPr lang="en-US" sz="1800" b="1" dirty="0">
                <a:solidFill>
                  <a:srgbClr val="3366FF"/>
                </a:solidFill>
              </a:rPr>
              <a:t>A</a:t>
            </a:r>
            <a:r>
              <a:rPr lang="en-US" sz="1800" dirty="0"/>
              <a:t> denotes a bisulfite converted </a:t>
            </a:r>
            <a:r>
              <a:rPr lang="en-US" sz="1800" dirty="0" smtClean="0"/>
              <a:t>cytosine.</a:t>
            </a:r>
          </a:p>
          <a:p>
            <a:pPr lvl="1"/>
            <a:r>
              <a:rPr lang="en-US" sz="1800" dirty="0" smtClean="0"/>
              <a:t>In </a:t>
            </a:r>
            <a:r>
              <a:rPr lang="en-US" sz="1800" dirty="0"/>
              <a:t>zoomed-out views, colored nucleotides are represented by colored lines</a:t>
            </a:r>
            <a:r>
              <a:rPr lang="en-US" sz="1800" dirty="0" smtClean="0"/>
              <a:t>.</a:t>
            </a:r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17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BS-</a:t>
            </a:r>
            <a:r>
              <a:rPr lang="en-US" dirty="0" err="1"/>
              <a:t>seq</a:t>
            </a:r>
            <a:r>
              <a:rPr lang="en-US" dirty="0"/>
              <a:t> data in </a:t>
            </a:r>
            <a:r>
              <a:rPr lang="en-US" dirty="0" smtClean="0"/>
              <a:t>IGV (2)</a:t>
            </a:r>
            <a:endParaRPr lang="en-US" dirty="0"/>
          </a:p>
        </p:txBody>
      </p:sp>
      <p:pic>
        <p:nvPicPr>
          <p:cNvPr id="4" name="Picture 3" descr="BermanNatGenet2011 2015-02-11 14.3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800"/>
            <a:ext cx="6381337" cy="417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104" y="5949280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www.broadinstitute.org</a:t>
            </a:r>
            <a:r>
              <a:rPr lang="en-US" sz="1600" dirty="0"/>
              <a:t>/</a:t>
            </a:r>
            <a:r>
              <a:rPr lang="en-US" sz="1600" dirty="0" err="1"/>
              <a:t>igv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44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DNA methylation?</a:t>
            </a:r>
            <a:endParaRPr lang="en-US" dirty="0"/>
          </a:p>
        </p:txBody>
      </p:sp>
      <p:pic>
        <p:nvPicPr>
          <p:cNvPr id="5" name="Picture 4" descr="Screen Shot 2016-06-15 at 10.01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8136904" cy="35747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096" y="5877272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Day and </a:t>
            </a:r>
            <a:r>
              <a:rPr lang="en-US" sz="1600" dirty="0" err="1" smtClean="0"/>
              <a:t>Sweatt</a:t>
            </a:r>
            <a:r>
              <a:rPr lang="en-US" sz="1600" dirty="0" smtClean="0"/>
              <a:t>, </a:t>
            </a:r>
            <a:r>
              <a:rPr lang="en-US" sz="1600" i="1" dirty="0" smtClean="0"/>
              <a:t>Nat </a:t>
            </a:r>
            <a:r>
              <a:rPr lang="en-US" sz="1600" i="1" dirty="0" err="1" smtClean="0"/>
              <a:t>Neuro</a:t>
            </a:r>
            <a:r>
              <a:rPr lang="en-US" sz="1600" dirty="0" smtClean="0"/>
              <a:t>,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2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BS-</a:t>
            </a:r>
            <a:r>
              <a:rPr lang="en-US" dirty="0" err="1"/>
              <a:t>seq</a:t>
            </a:r>
            <a:r>
              <a:rPr lang="en-US" dirty="0"/>
              <a:t> data in </a:t>
            </a:r>
            <a:r>
              <a:rPr lang="en-US" dirty="0" smtClean="0"/>
              <a:t>IGV (2)</a:t>
            </a:r>
            <a:endParaRPr lang="en-US" dirty="0"/>
          </a:p>
        </p:txBody>
      </p:sp>
      <p:pic>
        <p:nvPicPr>
          <p:cNvPr id="4" name="Picture 3" descr="BermanNatGenet2011 2015-02-11 14.3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800"/>
            <a:ext cx="6381337" cy="417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104" y="5949280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www.broadinstitute.org</a:t>
            </a:r>
            <a:r>
              <a:rPr lang="en-US" sz="1600" dirty="0"/>
              <a:t>/</a:t>
            </a:r>
            <a:r>
              <a:rPr lang="en-US" sz="1600" dirty="0" err="1"/>
              <a:t>igv</a:t>
            </a:r>
            <a:endParaRPr lang="en-US" sz="1600" dirty="0"/>
          </a:p>
        </p:txBody>
      </p:sp>
      <p:pic>
        <p:nvPicPr>
          <p:cNvPr id="6" name="Picture 5" descr="nm.2305-F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0" b="50265"/>
          <a:stretch/>
        </p:blipFill>
        <p:spPr>
          <a:xfrm>
            <a:off x="5364088" y="2348880"/>
            <a:ext cx="3646923" cy="273630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823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>
                <a:solidFill>
                  <a:srgbClr val="CA0000"/>
                </a:solidFill>
              </a:rPr>
              <a:t>V</a:t>
            </a:r>
            <a:r>
              <a:rPr lang="en-US" sz="2000" dirty="0" smtClean="0">
                <a:solidFill>
                  <a:srgbClr val="CA0000"/>
                </a:solidFill>
              </a:rPr>
              <a:t>isualization of global distribution of methylation values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45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Methylation values</a:t>
            </a:r>
            <a:endParaRPr lang="en-US" dirty="0"/>
          </a:p>
        </p:txBody>
      </p:sp>
      <p:pic>
        <p:nvPicPr>
          <p:cNvPr id="4" name="Picture 3" descr="Screen Shot 2016-06-16 at 3.0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7014114" cy="3900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9992" y="5877272"/>
            <a:ext cx="403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dirty="0" err="1" smtClean="0"/>
              <a:t>ethylKit</a:t>
            </a:r>
            <a:r>
              <a:rPr lang="en-US" sz="1600" dirty="0" smtClean="0"/>
              <a:t> (</a:t>
            </a:r>
            <a:r>
              <a:rPr lang="en-US" sz="1600" dirty="0" err="1" smtClean="0"/>
              <a:t>Akalin</a:t>
            </a:r>
            <a:r>
              <a:rPr lang="en-US" sz="1600" dirty="0" smtClean="0"/>
              <a:t> et al. </a:t>
            </a:r>
            <a:r>
              <a:rPr lang="en-US" sz="1600" i="1" dirty="0" smtClean="0"/>
              <a:t>Genome </a:t>
            </a:r>
            <a:r>
              <a:rPr lang="en-US" sz="1600" i="1" dirty="0" err="1" smtClean="0"/>
              <a:t>Biol</a:t>
            </a:r>
            <a:r>
              <a:rPr lang="en-US" sz="1600" dirty="0" smtClean="0"/>
              <a:t> 2012)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467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correlations</a:t>
            </a:r>
            <a:endParaRPr lang="en-US" dirty="0"/>
          </a:p>
        </p:txBody>
      </p:sp>
      <p:pic>
        <p:nvPicPr>
          <p:cNvPr id="4" name="Picture 3" descr="Screen Shot 2016-06-16 at 3.17.4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8"/>
          <a:stretch/>
        </p:blipFill>
        <p:spPr>
          <a:xfrm>
            <a:off x="2195736" y="1556792"/>
            <a:ext cx="4488767" cy="4365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9992" y="5877272"/>
            <a:ext cx="403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dirty="0" err="1" smtClean="0"/>
              <a:t>ethylKit</a:t>
            </a:r>
            <a:r>
              <a:rPr lang="en-US" sz="1600" dirty="0" smtClean="0"/>
              <a:t> (</a:t>
            </a:r>
            <a:r>
              <a:rPr lang="en-US" sz="1600" dirty="0" err="1" smtClean="0"/>
              <a:t>Akalin</a:t>
            </a:r>
            <a:r>
              <a:rPr lang="en-US" sz="1600" dirty="0" smtClean="0"/>
              <a:t> et al. </a:t>
            </a:r>
            <a:r>
              <a:rPr lang="en-US" sz="1600" i="1" dirty="0" smtClean="0"/>
              <a:t>Genome </a:t>
            </a:r>
            <a:r>
              <a:rPr lang="en-US" sz="1600" i="1" dirty="0" err="1" smtClean="0"/>
              <a:t>Biol</a:t>
            </a:r>
            <a:r>
              <a:rPr lang="en-US" sz="1600" dirty="0" smtClean="0"/>
              <a:t> 2012)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469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clustering</a:t>
            </a:r>
            <a:endParaRPr lang="en-US" dirty="0"/>
          </a:p>
        </p:txBody>
      </p:sp>
      <p:pic>
        <p:nvPicPr>
          <p:cNvPr id="4" name="Picture 3" descr="Screen Shot 2016-06-16 at 3.19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7671070" cy="4448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9992" y="5877272"/>
            <a:ext cx="403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dirty="0" err="1" smtClean="0"/>
              <a:t>ethylKit</a:t>
            </a:r>
            <a:r>
              <a:rPr lang="en-US" sz="1600" dirty="0" smtClean="0"/>
              <a:t> (</a:t>
            </a:r>
            <a:r>
              <a:rPr lang="en-US" sz="1600" dirty="0" err="1" smtClean="0"/>
              <a:t>Akalin</a:t>
            </a:r>
            <a:r>
              <a:rPr lang="en-US" sz="1600" dirty="0" smtClean="0"/>
              <a:t> et al. </a:t>
            </a:r>
            <a:r>
              <a:rPr lang="en-US" sz="1600" i="1" dirty="0" smtClean="0"/>
              <a:t>Genome </a:t>
            </a:r>
            <a:r>
              <a:rPr lang="en-US" sz="1600" i="1" dirty="0" err="1" smtClean="0"/>
              <a:t>Biol</a:t>
            </a:r>
            <a:r>
              <a:rPr lang="en-US" sz="1600" dirty="0" smtClean="0"/>
              <a:t> 2012)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76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>
                <a:solidFill>
                  <a:srgbClr val="CA0000"/>
                </a:solidFill>
              </a:rPr>
              <a:t>Downstream analysis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Identification of Differentially Methylated Regions (DMRs)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563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Differentially methylated regions</a:t>
            </a:r>
            <a:endParaRPr lang="en-US" dirty="0"/>
          </a:p>
        </p:txBody>
      </p:sp>
      <p:pic>
        <p:nvPicPr>
          <p:cNvPr id="4" name="Picture 3" descr="Screen Shot 2016-06-16 at 3.26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340768"/>
            <a:ext cx="6206709" cy="46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biological replicates</a:t>
            </a:r>
            <a:endParaRPr lang="en-US" dirty="0"/>
          </a:p>
        </p:txBody>
      </p:sp>
      <p:pic>
        <p:nvPicPr>
          <p:cNvPr id="4" name="Picture 3" descr="Screen Shot 2016-06-16 at 3.2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20888"/>
            <a:ext cx="6876256" cy="2366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8176" y="5700059"/>
            <a:ext cx="31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Hansen et al. </a:t>
            </a:r>
            <a:r>
              <a:rPr lang="en-US" sz="1600" i="1" dirty="0"/>
              <a:t>Genome </a:t>
            </a:r>
            <a:r>
              <a:rPr lang="en-US" sz="1600" i="1" dirty="0" err="1" smtClean="0"/>
              <a:t>Biol</a:t>
            </a:r>
            <a:r>
              <a:rPr lang="en-US" sz="1600" i="1" dirty="0" smtClean="0"/>
              <a:t> </a:t>
            </a:r>
            <a:r>
              <a:rPr lang="en-US" sz="1600" dirty="0" smtClean="0"/>
              <a:t>2012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747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smoothing</a:t>
            </a:r>
            <a:endParaRPr lang="en-US" dirty="0"/>
          </a:p>
        </p:txBody>
      </p:sp>
      <p:pic>
        <p:nvPicPr>
          <p:cNvPr id="4" name="Picture 3" descr="Screen Shot 2016-06-16 at 3.33.3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b="62605"/>
          <a:stretch/>
        </p:blipFill>
        <p:spPr>
          <a:xfrm>
            <a:off x="467544" y="2636912"/>
            <a:ext cx="8223407" cy="13681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8176" y="5700059"/>
            <a:ext cx="4187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BSmooth</a:t>
            </a:r>
            <a:r>
              <a:rPr lang="en-US" sz="1600" dirty="0" smtClean="0"/>
              <a:t> (Hansen </a:t>
            </a:r>
            <a:r>
              <a:rPr lang="en-US" sz="1600" dirty="0"/>
              <a:t>et al. </a:t>
            </a:r>
            <a:r>
              <a:rPr lang="en-US" sz="1600" i="1" dirty="0"/>
              <a:t>Genome </a:t>
            </a:r>
            <a:r>
              <a:rPr lang="en-US" sz="1600" i="1" dirty="0" err="1" smtClean="0"/>
              <a:t>Biol</a:t>
            </a:r>
            <a:r>
              <a:rPr lang="en-US" sz="1600" i="1" smtClean="0"/>
              <a:t> </a:t>
            </a:r>
            <a:r>
              <a:rPr lang="en-US" sz="1600" smtClean="0"/>
              <a:t>2012)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046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DMRs example</a:t>
            </a:r>
            <a:endParaRPr lang="en-US" dirty="0"/>
          </a:p>
        </p:txBody>
      </p:sp>
      <p:pic>
        <p:nvPicPr>
          <p:cNvPr id="4" name="Picture 3" descr="Screen Shot 2016-06-16 at 3.42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68760"/>
            <a:ext cx="4788399" cy="490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8304" y="5373216"/>
            <a:ext cx="1628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Lee et al. </a:t>
            </a:r>
            <a:br>
              <a:rPr lang="en-US" sz="1600" dirty="0" smtClean="0"/>
            </a:br>
            <a:r>
              <a:rPr lang="en-US" sz="1600" i="1" dirty="0" smtClean="0"/>
              <a:t>Nat. </a:t>
            </a:r>
            <a:r>
              <a:rPr lang="en-US" sz="1600" i="1" dirty="0" err="1" smtClean="0"/>
              <a:t>Commun</a:t>
            </a:r>
            <a:r>
              <a:rPr lang="en-US" sz="1600" i="1" dirty="0" smtClean="0"/>
              <a:t>.</a:t>
            </a:r>
            <a:r>
              <a:rPr lang="en-US" sz="1600" dirty="0" smtClean="0"/>
              <a:t> 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34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methylation?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68896"/>
            <a:ext cx="8524056" cy="4724400"/>
          </a:xfrm>
        </p:spPr>
        <p:txBody>
          <a:bodyPr/>
          <a:lstStyle/>
          <a:p>
            <a:r>
              <a:rPr lang="en-US" dirty="0" smtClean="0"/>
              <a:t>Methylation </a:t>
            </a:r>
            <a:r>
              <a:rPr lang="en-US" dirty="0"/>
              <a:t>is the only epigenetic mark with demonstrated mitotic inheritance</a:t>
            </a:r>
          </a:p>
          <a:p>
            <a:r>
              <a:rPr lang="en-US" dirty="0" smtClean="0"/>
              <a:t>DNA methylation has been shown to be important for:</a:t>
            </a:r>
          </a:p>
          <a:p>
            <a:pPr lvl="1"/>
            <a:r>
              <a:rPr lang="en-US" dirty="0" smtClean="0"/>
              <a:t>Genomic imprinting</a:t>
            </a:r>
          </a:p>
          <a:p>
            <a:pPr lvl="1"/>
            <a:r>
              <a:rPr lang="en-US" dirty="0" smtClean="0"/>
              <a:t>Transposable element silencing</a:t>
            </a:r>
          </a:p>
          <a:p>
            <a:pPr lvl="1"/>
            <a:r>
              <a:rPr lang="en-US" dirty="0" smtClean="0"/>
              <a:t>Stem cell differentiation</a:t>
            </a:r>
          </a:p>
          <a:p>
            <a:pPr lvl="1"/>
            <a:r>
              <a:rPr lang="en-US" dirty="0" smtClean="0"/>
              <a:t>Embryonic development</a:t>
            </a:r>
          </a:p>
          <a:p>
            <a:pPr lvl="1"/>
            <a:r>
              <a:rPr lang="en-US" dirty="0" smtClean="0"/>
              <a:t>Inflammation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96136" y="5877272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24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requirements</a:t>
            </a:r>
            <a:endParaRPr lang="en-US" dirty="0"/>
          </a:p>
        </p:txBody>
      </p:sp>
      <p:pic>
        <p:nvPicPr>
          <p:cNvPr id="4" name="Picture 3" descr="Screen Shot 2016-06-16 at 3.48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35984"/>
            <a:ext cx="8479195" cy="4197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4128" y="5877272"/>
            <a:ext cx="2864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Ziller</a:t>
            </a:r>
            <a:r>
              <a:rPr lang="en-US" sz="1600" dirty="0" smtClean="0"/>
              <a:t> et al. </a:t>
            </a:r>
            <a:r>
              <a:rPr lang="en-US" sz="1600" i="1" dirty="0" smtClean="0"/>
              <a:t>Nat Methods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11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BS-</a:t>
            </a:r>
            <a:r>
              <a:rPr lang="en-US" dirty="0" err="1" smtClean="0"/>
              <a:t>seq</a:t>
            </a:r>
            <a:r>
              <a:rPr lang="en-US" dirty="0" smtClean="0"/>
              <a:t> analysis is not easy</a:t>
            </a:r>
          </a:p>
          <a:p>
            <a:r>
              <a:rPr lang="en-US" dirty="0" smtClean="0"/>
              <a:t>Need to choose the appropriate DNA methylation technology</a:t>
            </a:r>
          </a:p>
          <a:p>
            <a:r>
              <a:rPr lang="en-US" dirty="0" smtClean="0"/>
              <a:t>Need to check quality and watch for biases</a:t>
            </a:r>
          </a:p>
          <a:p>
            <a:r>
              <a:rPr lang="en-US" dirty="0" smtClean="0"/>
              <a:t>Need to perform a multiple-step analysis workflow</a:t>
            </a:r>
          </a:p>
          <a:p>
            <a:r>
              <a:rPr lang="en-US" dirty="0" smtClean="0"/>
              <a:t>That’s what we’ll do in the lab!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WGBS datasets</a:t>
            </a:r>
            <a:endParaRPr lang="en-US" dirty="0"/>
          </a:p>
        </p:txBody>
      </p:sp>
      <p:pic>
        <p:nvPicPr>
          <p:cNvPr id="4" name="Picture 3" descr="Screen Shot 2016-06-16 at 8.48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8800447" cy="46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9144000" cy="2535238"/>
          </a:xfrm>
          <a:solidFill>
            <a:schemeClr val="tx1"/>
          </a:solidFill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en-US" sz="440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We are on a Coffee Break &amp; Networking Session</a:t>
            </a:r>
            <a:endParaRPr lang="en-US" sz="4400" dirty="0">
              <a:solidFill>
                <a:schemeClr val="bg1"/>
              </a:solidFill>
              <a:latin typeface="Calibri" charset="0"/>
              <a:ea typeface="ＭＳ Ｐゴシック" charset="0"/>
            </a:endParaRPr>
          </a:p>
        </p:txBody>
      </p:sp>
      <p:pic>
        <p:nvPicPr>
          <p:cNvPr id="2" name="Picture 1" descr="bioinformatics-c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077072"/>
            <a:ext cx="2823006" cy="1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Abnormal methylation in Cancer</a:t>
            </a:r>
            <a:endParaRPr lang="en-US" dirty="0"/>
          </a:p>
        </p:txBody>
      </p:sp>
      <p:pic>
        <p:nvPicPr>
          <p:cNvPr id="4" name="Picture 3" descr="nm.2305-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6830"/>
            <a:ext cx="4248472" cy="4504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2280" y="5373216"/>
            <a:ext cx="196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Rodríguez</a:t>
            </a:r>
            <a:r>
              <a:rPr lang="en-US" sz="1600" dirty="0"/>
              <a:t>-</a:t>
            </a:r>
            <a:r>
              <a:rPr lang="en-US" sz="1600" dirty="0" err="1"/>
              <a:t>Paredes</a:t>
            </a:r>
            <a:r>
              <a:rPr lang="en-US" sz="1600" dirty="0"/>
              <a:t> </a:t>
            </a:r>
          </a:p>
          <a:p>
            <a:r>
              <a:rPr lang="en-US" sz="1600" dirty="0"/>
              <a:t>&amp; </a:t>
            </a:r>
            <a:r>
              <a:rPr lang="en-US" sz="1600" dirty="0" err="1" smtClean="0"/>
              <a:t>Esteller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i="1" dirty="0" smtClean="0"/>
              <a:t>Nat Med</a:t>
            </a:r>
            <a:r>
              <a:rPr lang="en-US" sz="1600" dirty="0" smtClean="0"/>
              <a:t>, 2011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061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Assays for measuring DNA methylation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err="1" smtClean="0"/>
              <a:t>Bisulphite</a:t>
            </a:r>
            <a:r>
              <a:rPr lang="en-US" sz="2400" b="1" dirty="0" smtClean="0"/>
              <a:t> microarrays</a:t>
            </a:r>
            <a:r>
              <a:rPr lang="en-US" sz="2400" dirty="0" smtClean="0"/>
              <a:t>: </a:t>
            </a:r>
            <a:br>
              <a:rPr lang="en-US" sz="2400" dirty="0" smtClean="0"/>
            </a:br>
            <a:r>
              <a:rPr lang="en-US" sz="2400" dirty="0" err="1" smtClean="0"/>
              <a:t>bisulphite</a:t>
            </a:r>
            <a:r>
              <a:rPr lang="en-US" sz="2400" dirty="0" smtClean="0"/>
              <a:t> mutations are mapped using genotyping microarrays that cover a selection of Cs</a:t>
            </a:r>
          </a:p>
          <a:p>
            <a:r>
              <a:rPr lang="en-US" sz="2400" b="1" dirty="0" smtClean="0"/>
              <a:t>Enrichment-based methods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smtClean="0"/>
              <a:t>methylated (alternatively </a:t>
            </a:r>
            <a:r>
              <a:rPr lang="en-US" sz="2400" dirty="0" err="1" smtClean="0"/>
              <a:t>unmethylated</a:t>
            </a:r>
            <a:r>
              <a:rPr lang="en-US" sz="2400" dirty="0" smtClean="0"/>
              <a:t>) DNA fragments are enriched and then measured using NGS</a:t>
            </a:r>
          </a:p>
          <a:p>
            <a:r>
              <a:rPr lang="en-US" sz="2400" b="1" dirty="0" smtClean="0"/>
              <a:t>Whole-genome </a:t>
            </a:r>
            <a:r>
              <a:rPr lang="en-US" sz="2400" b="1" dirty="0" err="1" smtClean="0"/>
              <a:t>bisulphite</a:t>
            </a:r>
            <a:r>
              <a:rPr lang="en-US" sz="2400" b="1" dirty="0" smtClean="0"/>
              <a:t> sequencing (WGBS)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err="1" smtClean="0"/>
              <a:t>bisulphite</a:t>
            </a:r>
            <a:r>
              <a:rPr lang="en-US" sz="2400" dirty="0" smtClean="0"/>
              <a:t> mutations are mapped using NGS across de whole-genome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09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19067</TotalTime>
  <Words>1941</Words>
  <Application>Microsoft Macintosh PowerPoint</Application>
  <PresentationFormat>On-screen Show (4:3)</PresentationFormat>
  <Paragraphs>392</Paragraphs>
  <Slides>73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Calibri</vt:lpstr>
      <vt:lpstr>Droid Sans Fallback</vt:lpstr>
      <vt:lpstr>ＭＳ Ｐゴシック</vt:lpstr>
      <vt:lpstr>Segoe UI</vt:lpstr>
      <vt:lpstr>Arial</vt:lpstr>
      <vt:lpstr>Office Theme</vt:lpstr>
      <vt:lpstr>Canadian Bioinformatics Workshops</vt:lpstr>
      <vt:lpstr>PowerPoint Presentation</vt:lpstr>
      <vt:lpstr>PowerPoint Presentation</vt:lpstr>
      <vt:lpstr>Learning Objectives of Module</vt:lpstr>
      <vt:lpstr>What is DNA methylation?</vt:lpstr>
      <vt:lpstr>What is DNA methylation?</vt:lpstr>
      <vt:lpstr>Why study methylation?</vt:lpstr>
      <vt:lpstr>Abnormal methylation in Cancer</vt:lpstr>
      <vt:lpstr>Assays for measuring DNA methylation</vt:lpstr>
      <vt:lpstr>Bisulphite treatment</vt:lpstr>
      <vt:lpstr>Bisulphite treatment (II)</vt:lpstr>
      <vt:lpstr>Bisulphite microarrays</vt:lpstr>
      <vt:lpstr>Methylation profile with microarray</vt:lpstr>
      <vt:lpstr>Processing bisulphite microarray data</vt:lpstr>
      <vt:lpstr>Enrichment-based: MeDIP-seq</vt:lpstr>
      <vt:lpstr>Enrichment-based: MethylCap</vt:lpstr>
      <vt:lpstr>Enrichment-based: RRBS</vt:lpstr>
      <vt:lpstr>Enrichment-based methylation profiles</vt:lpstr>
      <vt:lpstr>Processing enrichment-based data</vt:lpstr>
      <vt:lpstr>Differences in coverage</vt:lpstr>
      <vt:lpstr>WGBS</vt:lpstr>
      <vt:lpstr>Enrichment-based: MCC-Seq</vt:lpstr>
      <vt:lpstr>Tools for processing WGBS (and other BS-seq)</vt:lpstr>
      <vt:lpstr>Microarray/enrichment-based/WGBS</vt:lpstr>
      <vt:lpstr>Workflow for analyzing BS-data</vt:lpstr>
      <vt:lpstr>Workflow for analyzing BS-data</vt:lpstr>
      <vt:lpstr>Importance of quality control</vt:lpstr>
      <vt:lpstr>Running FastQC on read 1</vt:lpstr>
      <vt:lpstr>QC: Base Composition</vt:lpstr>
      <vt:lpstr>Read trimming</vt:lpstr>
      <vt:lpstr>Removing poor quality basecalls</vt:lpstr>
      <vt:lpstr>Sequence duplication</vt:lpstr>
      <vt:lpstr>Quality metrics</vt:lpstr>
      <vt:lpstr>ENCODE WGBS Standards</vt:lpstr>
      <vt:lpstr>Workflow for analyzing BS-data</vt:lpstr>
      <vt:lpstr>Bisulfite treatment (again)</vt:lpstr>
      <vt:lpstr>3 main strategies for  processing WGBS reads</vt:lpstr>
      <vt:lpstr>Wild-card aligners</vt:lpstr>
      <vt:lpstr>Three-base aligner</vt:lpstr>
      <vt:lpstr>Bisulphite sequence alignment</vt:lpstr>
      <vt:lpstr>Strengths and weaknesses</vt:lpstr>
      <vt:lpstr>Bismark</vt:lpstr>
      <vt:lpstr>GEMBS</vt:lpstr>
      <vt:lpstr>Speed and performance</vt:lpstr>
      <vt:lpstr>3 main strategies for  processing WGBS reads</vt:lpstr>
      <vt:lpstr>Reference-based variant detection</vt:lpstr>
      <vt:lpstr>Reference-free variant detection</vt:lpstr>
      <vt:lpstr>Reference-free methylation analysis</vt:lpstr>
      <vt:lpstr>Workflow for analyzing BS-data</vt:lpstr>
      <vt:lpstr>Goal: measure absolute  methylation levels</vt:lpstr>
      <vt:lpstr>Impact of SNPs</vt:lpstr>
      <vt:lpstr>BS-seq data SNP/methylation caller </vt:lpstr>
      <vt:lpstr>Bis-SNP</vt:lpstr>
      <vt:lpstr>Bis-SNP accuracy</vt:lpstr>
      <vt:lpstr>Speed of different SNP callers</vt:lpstr>
      <vt:lpstr>Accuracy of Bscall</vt:lpstr>
      <vt:lpstr>Workflow for analyzing BS-data</vt:lpstr>
      <vt:lpstr>Visualizing BS-seq data in IGV</vt:lpstr>
      <vt:lpstr>Visualizing BS-seq data in IGV (2)</vt:lpstr>
      <vt:lpstr>Visualizing BS-seq data in IGV (2)</vt:lpstr>
      <vt:lpstr>Workflow for analyzing BS-data</vt:lpstr>
      <vt:lpstr>Methylation values</vt:lpstr>
      <vt:lpstr>Pairwise correlations</vt:lpstr>
      <vt:lpstr>Sample clustering</vt:lpstr>
      <vt:lpstr>Workflow for analyzing BS-data</vt:lpstr>
      <vt:lpstr>Differentially methylated regions</vt:lpstr>
      <vt:lpstr>Need for biological replicates</vt:lpstr>
      <vt:lpstr>Advantages of smoothing</vt:lpstr>
      <vt:lpstr>DMRs example</vt:lpstr>
      <vt:lpstr>Coverage requirements</vt:lpstr>
      <vt:lpstr>Conclusions</vt:lpstr>
      <vt:lpstr>Available WGBS datasets</vt:lpstr>
      <vt:lpstr>PowerPoint Presentation</vt:lpstr>
    </vt:vector>
  </TitlesOfParts>
  <Company>Boston College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Guillaume Bourque</cp:lastModifiedBy>
  <cp:revision>713</cp:revision>
  <dcterms:created xsi:type="dcterms:W3CDTF">2010-04-21T18:53:51Z</dcterms:created>
  <dcterms:modified xsi:type="dcterms:W3CDTF">2018-06-18T20:31:52Z</dcterms:modified>
</cp:coreProperties>
</file>